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Poppins"/>
      <p:regular r:id="rId29"/>
      <p:bold r:id="rId30"/>
      <p:italic r:id="rId31"/>
      <p:boldItalic r:id="rId32"/>
    </p:embeddedFont>
    <p:embeddedFont>
      <p:font typeface="Lato"/>
      <p:regular r:id="rId33"/>
      <p:bold r:id="rId34"/>
      <p:italic r:id="rId35"/>
      <p:boldItalic r:id="rId36"/>
    </p:embeddedFont>
    <p:embeddedFont>
      <p:font typeface="Poppins Medium"/>
      <p:regular r:id="rId37"/>
      <p:bold r:id="rId38"/>
      <p:italic r:id="rId39"/>
      <p:boldItalic r:id="rId40"/>
    </p:embeddedFont>
    <p:embeddedFont>
      <p:font typeface="Poppins SemiBold"/>
      <p:regular r:id="rId41"/>
      <p:bold r:id="rId42"/>
      <p:italic r:id="rId43"/>
      <p:boldItalic r:id="rId44"/>
    </p:embeddedFont>
    <p:embeddedFont>
      <p:font typeface="Poppins ExtraBold"/>
      <p:bold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Medium-boldItalic.fntdata"/><Relationship Id="rId20" Type="http://schemas.openxmlformats.org/officeDocument/2006/relationships/slide" Target="slides/slide15.xml"/><Relationship Id="rId42" Type="http://schemas.openxmlformats.org/officeDocument/2006/relationships/font" Target="fonts/PoppinsSemiBold-bold.fntdata"/><Relationship Id="rId41" Type="http://schemas.openxmlformats.org/officeDocument/2006/relationships/font" Target="fonts/PoppinsSemiBold-regular.fntdata"/><Relationship Id="rId22" Type="http://schemas.openxmlformats.org/officeDocument/2006/relationships/slide" Target="slides/slide17.xml"/><Relationship Id="rId44" Type="http://schemas.openxmlformats.org/officeDocument/2006/relationships/font" Target="fonts/PoppinsSemiBold-boldItalic.fntdata"/><Relationship Id="rId21" Type="http://schemas.openxmlformats.org/officeDocument/2006/relationships/slide" Target="slides/slide16.xml"/><Relationship Id="rId43" Type="http://schemas.openxmlformats.org/officeDocument/2006/relationships/font" Target="fonts/PoppinsSemiBold-italic.fntdata"/><Relationship Id="rId24" Type="http://schemas.openxmlformats.org/officeDocument/2006/relationships/slide" Target="slides/slide19.xml"/><Relationship Id="rId46" Type="http://schemas.openxmlformats.org/officeDocument/2006/relationships/font" Target="fonts/PoppinsExtraBold-boldItalic.fntdata"/><Relationship Id="rId23" Type="http://schemas.openxmlformats.org/officeDocument/2006/relationships/slide" Target="slides/slide18.xml"/><Relationship Id="rId45" Type="http://schemas.openxmlformats.org/officeDocument/2006/relationships/font" Target="fonts/PoppinsExtra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oppins-italic.fntdata"/><Relationship Id="rId30" Type="http://schemas.openxmlformats.org/officeDocument/2006/relationships/font" Target="fonts/Poppins-bold.fntdata"/><Relationship Id="rId11" Type="http://schemas.openxmlformats.org/officeDocument/2006/relationships/slide" Target="slides/slide6.xml"/><Relationship Id="rId33" Type="http://schemas.openxmlformats.org/officeDocument/2006/relationships/font" Target="fonts/Lato-regular.fntdata"/><Relationship Id="rId10" Type="http://schemas.openxmlformats.org/officeDocument/2006/relationships/slide" Target="slides/slide5.xml"/><Relationship Id="rId32" Type="http://schemas.openxmlformats.org/officeDocument/2006/relationships/font" Target="fonts/Poppins-boldItalic.fntdata"/><Relationship Id="rId13" Type="http://schemas.openxmlformats.org/officeDocument/2006/relationships/slide" Target="slides/slide8.xml"/><Relationship Id="rId35" Type="http://schemas.openxmlformats.org/officeDocument/2006/relationships/font" Target="fonts/Lato-italic.fntdata"/><Relationship Id="rId12" Type="http://schemas.openxmlformats.org/officeDocument/2006/relationships/slide" Target="slides/slide7.xml"/><Relationship Id="rId34" Type="http://schemas.openxmlformats.org/officeDocument/2006/relationships/font" Target="fonts/Lato-bold.fntdata"/><Relationship Id="rId15" Type="http://schemas.openxmlformats.org/officeDocument/2006/relationships/slide" Target="slides/slide10.xml"/><Relationship Id="rId37" Type="http://schemas.openxmlformats.org/officeDocument/2006/relationships/font" Target="fonts/PoppinsMedium-regular.fntdata"/><Relationship Id="rId14" Type="http://schemas.openxmlformats.org/officeDocument/2006/relationships/slide" Target="slides/slide9.xml"/><Relationship Id="rId36" Type="http://schemas.openxmlformats.org/officeDocument/2006/relationships/font" Target="fonts/Lato-boldItalic.fntdata"/><Relationship Id="rId17" Type="http://schemas.openxmlformats.org/officeDocument/2006/relationships/slide" Target="slides/slide12.xml"/><Relationship Id="rId39" Type="http://schemas.openxmlformats.org/officeDocument/2006/relationships/font" Target="fonts/PoppinsMedium-italic.fntdata"/><Relationship Id="rId16" Type="http://schemas.openxmlformats.org/officeDocument/2006/relationships/slide" Target="slides/slide11.xml"/><Relationship Id="rId38" Type="http://schemas.openxmlformats.org/officeDocument/2006/relationships/font" Target="fonts/PoppinsMedium-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af83f11c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af83f11c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af89b52b7e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af89b52b7e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e257e542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e257e542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af89b52b7e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af89b52b7e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eeb386dffd_0_1: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94" name="Google Shape;94;g1eeb386dffd_0_1: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af89b52b7e_5_74: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08" name="Google Shape;108;g1af89b52b7e_5_74: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af89b52b7e_5_86: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18" name="Google Shape;118;g1af89b52b7e_5_86: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eeb386dffd_0_12: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29" name="Google Shape;129;g1eeb386dffd_0_12: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af89b52b7e_5_101: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39" name="Google Shape;139;g1af89b52b7e_5_101: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af89b52b7e_5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af89b52b7e_5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af89b52b7e_5_263: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60" name="Google Shape;160;g1af89b52b7e_5_263: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dc30345c7f_0_12: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70" name="Google Shape;170;g1dc30345c7f_0_12: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04255b49db_0_12: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80" name="Google Shape;180;g204255b49db_0_12: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eeb386dffd_0_26:notes"/>
          <p:cNvSpPr txBox="1"/>
          <p:nvPr>
            <p:ph idx="1" type="body"/>
          </p:nvPr>
        </p:nvSpPr>
        <p:spPr>
          <a:xfrm>
            <a:off x="685797" y="4343387"/>
            <a:ext cx="5486400" cy="4114800"/>
          </a:xfrm>
          <a:prstGeom prst="rect">
            <a:avLst/>
          </a:prstGeom>
        </p:spPr>
        <p:txBody>
          <a:bodyPr anchorCtr="0" anchor="t" bIns="45425" lIns="45425" spcFirstLastPara="1" rIns="45425" wrap="square" tIns="45425">
            <a:noAutofit/>
          </a:bodyPr>
          <a:lstStyle/>
          <a:p>
            <a:pPr indent="0" lvl="0" marL="0" rtl="0" algn="l">
              <a:spcBef>
                <a:spcPts val="0"/>
              </a:spcBef>
              <a:spcAft>
                <a:spcPts val="0"/>
              </a:spcAft>
              <a:buNone/>
            </a:pPr>
            <a:r>
              <a:t/>
            </a:r>
            <a:endParaRPr/>
          </a:p>
        </p:txBody>
      </p:sp>
      <p:sp>
        <p:nvSpPr>
          <p:cNvPr id="190" name="Google Shape;190;g1eeb386dffd_0_26:notes"/>
          <p:cNvSpPr/>
          <p:nvPr>
            <p:ph idx="2" type="sldImg"/>
          </p:nvPr>
        </p:nvSpPr>
        <p:spPr>
          <a:xfrm>
            <a:off x="1143067" y="685799"/>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e257e542db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e257e542db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e257e542db_1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e257e542db_1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e257e542db_1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e257e542db_1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e257e542db_1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e257e542db_1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e257e542db_1_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1e257e542db_1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e257e542db_1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e257e542db_1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e257e542db_1_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e257e542db_1_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e257e542db_1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e257e542db_1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e257e542db_1_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e257e542db_1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3208051" y="1082892"/>
            <a:ext cx="2727900" cy="408600"/>
          </a:xfrm>
          <a:prstGeom prst="rect">
            <a:avLst/>
          </a:prstGeom>
          <a:noFill/>
          <a:ln>
            <a:noFill/>
          </a:ln>
        </p:spPr>
        <p:txBody>
          <a:bodyPr anchorCtr="0" anchor="t" bIns="0" lIns="0" spcFirstLastPara="1" rIns="0" wrap="square" tIns="0">
            <a:normAutofit/>
          </a:bodyPr>
          <a:lstStyle>
            <a:lvl1pPr lvl="0" rtl="0" algn="l">
              <a:spcBef>
                <a:spcPts val="0"/>
              </a:spcBef>
              <a:spcAft>
                <a:spcPts val="0"/>
              </a:spcAft>
              <a:buSzPts val="2800"/>
              <a:buNone/>
              <a:defRPr b="1" i="0" sz="2600">
                <a:solidFill>
                  <a:srgbClr val="3A3A3A"/>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57200" y="1183005"/>
            <a:ext cx="8229600" cy="3394800"/>
          </a:xfrm>
          <a:prstGeom prst="rect">
            <a:avLst/>
          </a:prstGeom>
          <a:noFill/>
          <a:ln>
            <a:noFill/>
          </a:ln>
        </p:spPr>
        <p:txBody>
          <a:bodyPr anchorCtr="0" anchor="t" bIns="0" lIns="0" spcFirstLastPara="1" rIns="0" wrap="square" tIns="0">
            <a:normAutofit/>
          </a:bodyPr>
          <a:lstStyle>
            <a:lvl1pPr indent="-228600" lvl="0" marL="457200" rtl="0" algn="l">
              <a:spcBef>
                <a:spcPts val="0"/>
              </a:spcBef>
              <a:spcAft>
                <a:spcPts val="0"/>
              </a:spcAft>
              <a:buSzPts val="1800"/>
              <a:buNone/>
              <a:defRPr/>
            </a:lvl1pPr>
            <a:lvl2pPr indent="-228600" lvl="1" marL="914400" rtl="0" algn="l">
              <a:spcBef>
                <a:spcPts val="1200"/>
              </a:spcBef>
              <a:spcAft>
                <a:spcPts val="0"/>
              </a:spcAft>
              <a:buSzPts val="1400"/>
              <a:buNone/>
              <a:defRPr/>
            </a:lvl2pPr>
            <a:lvl3pPr indent="-228600" lvl="2" marL="1371600" rtl="0" algn="l">
              <a:spcBef>
                <a:spcPts val="1200"/>
              </a:spcBef>
              <a:spcAft>
                <a:spcPts val="0"/>
              </a:spcAft>
              <a:buSzPts val="1400"/>
              <a:buNone/>
              <a:defRPr/>
            </a:lvl3pPr>
            <a:lvl4pPr indent="-228600" lvl="3" marL="1828800" rtl="0" algn="l">
              <a:spcBef>
                <a:spcPts val="1200"/>
              </a:spcBef>
              <a:spcAft>
                <a:spcPts val="0"/>
              </a:spcAft>
              <a:buSzPts val="1400"/>
              <a:buNone/>
              <a:defRPr/>
            </a:lvl4pPr>
            <a:lvl5pPr indent="-228600" lvl="4" marL="2286000" rtl="0" algn="l">
              <a:spcBef>
                <a:spcPts val="1200"/>
              </a:spcBef>
              <a:spcAft>
                <a:spcPts val="0"/>
              </a:spcAft>
              <a:buSzPts val="1400"/>
              <a:buNone/>
              <a:defRPr/>
            </a:lvl5pPr>
            <a:lvl6pPr indent="-228600" lvl="5" marL="2743200" rtl="0" algn="l">
              <a:spcBef>
                <a:spcPts val="1200"/>
              </a:spcBef>
              <a:spcAft>
                <a:spcPts val="0"/>
              </a:spcAft>
              <a:buSzPts val="1400"/>
              <a:buNone/>
              <a:defRPr/>
            </a:lvl6pPr>
            <a:lvl7pPr indent="-228600" lvl="6" marL="3200400" rtl="0" algn="l">
              <a:spcBef>
                <a:spcPts val="1200"/>
              </a:spcBef>
              <a:spcAft>
                <a:spcPts val="0"/>
              </a:spcAft>
              <a:buSzPts val="1400"/>
              <a:buNone/>
              <a:defRPr/>
            </a:lvl7pPr>
            <a:lvl8pPr indent="-228600" lvl="7" marL="3657600" rtl="0" algn="l">
              <a:spcBef>
                <a:spcPts val="1200"/>
              </a:spcBef>
              <a:spcAft>
                <a:spcPts val="0"/>
              </a:spcAft>
              <a:buSzPts val="1400"/>
              <a:buNone/>
              <a:defRPr/>
            </a:lvl8pPr>
            <a:lvl9pPr indent="-228600" lvl="8" marL="4114800" rtl="0" algn="l">
              <a:spcBef>
                <a:spcPts val="1200"/>
              </a:spcBef>
              <a:spcAft>
                <a:spcPts val="1200"/>
              </a:spcAft>
              <a:buSzPts val="1400"/>
              <a:buNone/>
              <a:defRPr/>
            </a:lvl9pPr>
          </a:lstStyle>
          <a:p/>
        </p:txBody>
      </p:sp>
      <p:sp>
        <p:nvSpPr>
          <p:cNvPr id="53" name="Google Shape;53;p13"/>
          <p:cNvSpPr txBox="1"/>
          <p:nvPr>
            <p:ph idx="11" type="ftr"/>
          </p:nvPr>
        </p:nvSpPr>
        <p:spPr>
          <a:xfrm>
            <a:off x="3108960" y="4783455"/>
            <a:ext cx="2926200" cy="2571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13"/>
          <p:cNvSpPr txBox="1"/>
          <p:nvPr>
            <p:ph idx="10" type="dt"/>
          </p:nvPr>
        </p:nvSpPr>
        <p:spPr>
          <a:xfrm>
            <a:off x="457200" y="4783455"/>
            <a:ext cx="2103000" cy="2571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13"/>
          <p:cNvSpPr txBox="1"/>
          <p:nvPr>
            <p:ph idx="12" type="sldNum"/>
          </p:nvPr>
        </p:nvSpPr>
        <p:spPr>
          <a:xfrm>
            <a:off x="6583681" y="4783455"/>
            <a:ext cx="2103000" cy="257100"/>
          </a:xfrm>
          <a:prstGeom prst="rect">
            <a:avLst/>
          </a:prstGeom>
          <a:noFill/>
          <a:ln>
            <a:noFill/>
          </a:ln>
        </p:spPr>
        <p:txBody>
          <a:bodyPr anchorCtr="0" anchor="t" bIns="0" lIns="0" spcFirstLastPara="1" rIns="0" wrap="square" tIns="0">
            <a:norm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jpg"/></Relationships>
</file>

<file path=ppt/slides/_rels/slide2.xml.rels><?xml version="1.0" encoding="UTF-8" standalone="yes"?><Relationships xmlns="http://schemas.openxmlformats.org/package/2006/relationships"><Relationship Id="rId11" Type="http://schemas.openxmlformats.org/officeDocument/2006/relationships/slide" Target="/ppt/slides/slide10.xml"/><Relationship Id="rId10" Type="http://schemas.openxmlformats.org/officeDocument/2006/relationships/slide" Target="/ppt/slides/slide9.xml"/><Relationship Id="rId13" Type="http://schemas.openxmlformats.org/officeDocument/2006/relationships/slide" Target="/ppt/slides/slide12.xml"/><Relationship Id="rId12" Type="http://schemas.openxmlformats.org/officeDocument/2006/relationships/slide" Target="/ppt/slides/slide11.xm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ppt/slides/slide4.xml"/><Relationship Id="rId4" Type="http://schemas.openxmlformats.org/officeDocument/2006/relationships/slide" Target="/ppt/slides/slide5.xml"/><Relationship Id="rId9" Type="http://schemas.openxmlformats.org/officeDocument/2006/relationships/slide" Target="/ppt/slides/slide9.xml"/><Relationship Id="rId15" Type="http://schemas.openxmlformats.org/officeDocument/2006/relationships/slide" Target="/ppt/slides/slide14.xml"/><Relationship Id="rId14" Type="http://schemas.openxmlformats.org/officeDocument/2006/relationships/slide" Target="/ppt/slides/slide13.xml"/><Relationship Id="rId17" Type="http://schemas.openxmlformats.org/officeDocument/2006/relationships/image" Target="../media/image2.png"/><Relationship Id="rId16" Type="http://schemas.openxmlformats.org/officeDocument/2006/relationships/image" Target="../media/image5.png"/><Relationship Id="rId5" Type="http://schemas.openxmlformats.org/officeDocument/2006/relationships/slide" Target="/ppt/slides/slide6.xml"/><Relationship Id="rId6" Type="http://schemas.openxmlformats.org/officeDocument/2006/relationships/slide" Target="/ppt/slides/slide7.xml"/><Relationship Id="rId18" Type="http://schemas.openxmlformats.org/officeDocument/2006/relationships/image" Target="../media/image18.jpg"/><Relationship Id="rId7" Type="http://schemas.openxmlformats.org/officeDocument/2006/relationships/slide" Target="/ppt/slides/slide8.xml"/><Relationship Id="rId8" Type="http://schemas.openxmlformats.org/officeDocument/2006/relationships/slide" Target="/ppt/slides/slide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youtube.com/watch?v=0ooKvjP2Ez8&amp;list=PLGbrECLr_y_xvsYpvN4klcRq5uxAXcoln&amp;index=45" TargetMode="External"/><Relationship Id="rId4" Type="http://schemas.openxmlformats.org/officeDocument/2006/relationships/hyperlink" Target="https://www.youtube.com/watch?v=jtcCLg109qY&amp;list=PLGbrECLr_y_xvsYpvN4klcRq5uxAXcoln&amp;index=31" TargetMode="External"/><Relationship Id="rId5" Type="http://schemas.openxmlformats.org/officeDocument/2006/relationships/hyperlink" Target="https://www.youtube.com/watch?v=LYzEc03-e0I&amp;list=PLGbrECLr_y_xvsYpvN4klcRq5uxAXcoln&amp;index=43" TargetMode="External"/><Relationship Id="rId6" Type="http://schemas.openxmlformats.org/officeDocument/2006/relationships/hyperlink" Target="http://www.youtube.com/watch?v=dayf1BFuxIs" TargetMode="External"/><Relationship Id="rId7"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canada.ca/en/immigration-refugees-citizenship/services/study-canada/work/after-graduation/about.html"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46FC"/>
        </a:solidFill>
      </p:bgPr>
    </p:bg>
    <p:spTree>
      <p:nvGrpSpPr>
        <p:cNvPr id="59" name="Shape 59"/>
        <p:cNvGrpSpPr/>
        <p:nvPr/>
      </p:nvGrpSpPr>
      <p:grpSpPr>
        <a:xfrm>
          <a:off x="0" y="0"/>
          <a:ext cx="0" cy="0"/>
          <a:chOff x="0" y="0"/>
          <a:chExt cx="0" cy="0"/>
        </a:xfrm>
      </p:grpSpPr>
      <p:sp>
        <p:nvSpPr>
          <p:cNvPr id="60" name="Google Shape;60;p14"/>
          <p:cNvSpPr txBox="1"/>
          <p:nvPr>
            <p:ph type="ctrTitle"/>
          </p:nvPr>
        </p:nvSpPr>
        <p:spPr>
          <a:xfrm>
            <a:off x="4792729" y="1006325"/>
            <a:ext cx="4191900" cy="1791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800">
                <a:solidFill>
                  <a:schemeClr val="lt1"/>
                </a:solidFill>
                <a:latin typeface="Poppins SemiBold"/>
                <a:ea typeface="Poppins SemiBold"/>
                <a:cs typeface="Poppins SemiBold"/>
                <a:sym typeface="Poppins SemiBold"/>
              </a:rPr>
              <a:t>CANADA</a:t>
            </a:r>
            <a:endParaRPr sz="4800">
              <a:solidFill>
                <a:schemeClr val="lt1"/>
              </a:solidFill>
              <a:latin typeface="Poppins SemiBold"/>
              <a:ea typeface="Poppins SemiBold"/>
              <a:cs typeface="Poppins SemiBold"/>
              <a:sym typeface="Poppins SemiBold"/>
            </a:endParaRPr>
          </a:p>
        </p:txBody>
      </p:sp>
      <p:sp>
        <p:nvSpPr>
          <p:cNvPr id="61" name="Google Shape;61;p14"/>
          <p:cNvSpPr txBox="1"/>
          <p:nvPr>
            <p:ph idx="1" type="subTitle"/>
          </p:nvPr>
        </p:nvSpPr>
        <p:spPr>
          <a:xfrm>
            <a:off x="5086250" y="2644925"/>
            <a:ext cx="3898500" cy="829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300">
                <a:solidFill>
                  <a:schemeClr val="lt1"/>
                </a:solidFill>
                <a:latin typeface="Poppins"/>
                <a:ea typeface="Poppins"/>
                <a:cs typeface="Poppins"/>
                <a:sym typeface="Poppins"/>
              </a:rPr>
              <a:t>Tipos de </a:t>
            </a:r>
            <a:r>
              <a:rPr lang="en" sz="2300">
                <a:solidFill>
                  <a:schemeClr val="lt1"/>
                </a:solidFill>
                <a:latin typeface="Poppins"/>
                <a:ea typeface="Poppins"/>
                <a:cs typeface="Poppins"/>
                <a:sym typeface="Poppins"/>
              </a:rPr>
              <a:t>Cursos</a:t>
            </a:r>
            <a:r>
              <a:rPr lang="en" sz="2300">
                <a:solidFill>
                  <a:schemeClr val="lt1"/>
                </a:solidFill>
                <a:latin typeface="Poppins"/>
                <a:ea typeface="Poppins"/>
                <a:cs typeface="Poppins"/>
                <a:sym typeface="Poppins"/>
              </a:rPr>
              <a:t> </a:t>
            </a:r>
            <a:endParaRPr sz="2300">
              <a:solidFill>
                <a:schemeClr val="lt1"/>
              </a:solidFill>
              <a:latin typeface="Poppins"/>
              <a:ea typeface="Poppins"/>
              <a:cs typeface="Poppins"/>
              <a:sym typeface="Poppins"/>
            </a:endParaRPr>
          </a:p>
        </p:txBody>
      </p:sp>
      <p:pic>
        <p:nvPicPr>
          <p:cNvPr id="62" name="Google Shape;62;p14"/>
          <p:cNvPicPr preferRelativeResize="0"/>
          <p:nvPr/>
        </p:nvPicPr>
        <p:blipFill>
          <a:blip r:embed="rId3">
            <a:alphaModFix/>
          </a:blip>
          <a:stretch>
            <a:fillRect/>
          </a:stretch>
        </p:blipFill>
        <p:spPr>
          <a:xfrm flipH="1">
            <a:off x="8484034" y="4568491"/>
            <a:ext cx="419100" cy="419100"/>
          </a:xfrm>
          <a:prstGeom prst="rect">
            <a:avLst/>
          </a:prstGeom>
          <a:noFill/>
          <a:ln>
            <a:noFill/>
          </a:ln>
        </p:spPr>
      </p:pic>
      <p:pic>
        <p:nvPicPr>
          <p:cNvPr id="63" name="Google Shape;63;p14"/>
          <p:cNvPicPr preferRelativeResize="0"/>
          <p:nvPr/>
        </p:nvPicPr>
        <p:blipFill>
          <a:blip r:embed="rId4">
            <a:alphaModFix/>
          </a:blip>
          <a:stretch>
            <a:fillRect/>
          </a:stretch>
        </p:blipFill>
        <p:spPr>
          <a:xfrm>
            <a:off x="5089825" y="3365000"/>
            <a:ext cx="419100" cy="238125"/>
          </a:xfrm>
          <a:prstGeom prst="rect">
            <a:avLst/>
          </a:prstGeom>
          <a:noFill/>
          <a:ln>
            <a:noFill/>
          </a:ln>
        </p:spPr>
      </p:pic>
      <p:pic>
        <p:nvPicPr>
          <p:cNvPr id="64" name="Google Shape;64;p14"/>
          <p:cNvPicPr preferRelativeResize="0"/>
          <p:nvPr/>
        </p:nvPicPr>
        <p:blipFill>
          <a:blip r:embed="rId5">
            <a:alphaModFix/>
          </a:blip>
          <a:stretch>
            <a:fillRect/>
          </a:stretch>
        </p:blipFill>
        <p:spPr>
          <a:xfrm>
            <a:off x="8117400" y="1409700"/>
            <a:ext cx="247650" cy="247650"/>
          </a:xfrm>
          <a:prstGeom prst="rect">
            <a:avLst/>
          </a:prstGeom>
          <a:noFill/>
          <a:ln>
            <a:noFill/>
          </a:ln>
        </p:spPr>
      </p:pic>
      <p:pic>
        <p:nvPicPr>
          <p:cNvPr id="65" name="Google Shape;65;p14"/>
          <p:cNvPicPr preferRelativeResize="0"/>
          <p:nvPr/>
        </p:nvPicPr>
        <p:blipFill rotWithShape="1">
          <a:blip r:embed="rId6">
            <a:alphaModFix/>
          </a:blip>
          <a:srcRect b="0" l="21414" r="0" t="0"/>
          <a:stretch/>
        </p:blipFill>
        <p:spPr>
          <a:xfrm>
            <a:off x="0" y="0"/>
            <a:ext cx="4907400" cy="5143500"/>
          </a:xfrm>
          <a:prstGeom prst="flowChartDelay">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46FC"/>
        </a:solidFill>
      </p:bgPr>
    </p:bg>
    <p:spTree>
      <p:nvGrpSpPr>
        <p:cNvPr id="69" name="Shape 69"/>
        <p:cNvGrpSpPr/>
        <p:nvPr/>
      </p:nvGrpSpPr>
      <p:grpSpPr>
        <a:xfrm>
          <a:off x="0" y="0"/>
          <a:ext cx="0" cy="0"/>
          <a:chOff x="0" y="0"/>
          <a:chExt cx="0" cy="0"/>
        </a:xfrm>
      </p:grpSpPr>
      <p:grpSp>
        <p:nvGrpSpPr>
          <p:cNvPr id="70" name="Google Shape;70;p15"/>
          <p:cNvGrpSpPr/>
          <p:nvPr/>
        </p:nvGrpSpPr>
        <p:grpSpPr>
          <a:xfrm>
            <a:off x="739950" y="273313"/>
            <a:ext cx="3899400" cy="5446488"/>
            <a:chOff x="5140250" y="654950"/>
            <a:chExt cx="3899400" cy="5446488"/>
          </a:xfrm>
        </p:grpSpPr>
        <p:sp>
          <p:nvSpPr>
            <p:cNvPr id="71" name="Google Shape;71;p15"/>
            <p:cNvSpPr txBox="1"/>
            <p:nvPr/>
          </p:nvSpPr>
          <p:spPr>
            <a:xfrm>
              <a:off x="5140250" y="654950"/>
              <a:ext cx="2624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FFF"/>
                  </a:solidFill>
                  <a:latin typeface="Poppins"/>
                  <a:ea typeface="Poppins"/>
                  <a:cs typeface="Poppins"/>
                  <a:sym typeface="Poppins"/>
                </a:rPr>
                <a:t>ÍNDICE </a:t>
              </a:r>
              <a:endParaRPr b="1" sz="2200">
                <a:solidFill>
                  <a:srgbClr val="FFFFFF"/>
                </a:solidFill>
                <a:latin typeface="Poppins"/>
                <a:ea typeface="Poppins"/>
                <a:cs typeface="Poppins"/>
                <a:sym typeface="Poppins"/>
              </a:endParaRPr>
            </a:p>
          </p:txBody>
        </p:sp>
        <p:sp>
          <p:nvSpPr>
            <p:cNvPr id="72" name="Google Shape;72;p15"/>
            <p:cNvSpPr txBox="1"/>
            <p:nvPr/>
          </p:nvSpPr>
          <p:spPr>
            <a:xfrm>
              <a:off x="5172050" y="1275938"/>
              <a:ext cx="3867600" cy="482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lt1"/>
                  </a:solidFill>
                  <a:latin typeface="Poppins"/>
                  <a:ea typeface="Poppins"/>
                  <a:cs typeface="Poppins"/>
                  <a:sym typeface="Poppins"/>
                </a:rPr>
                <a:t>Tipos de Cursos Canadá</a:t>
              </a:r>
              <a:endParaRPr b="1" sz="12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b="1" sz="1200">
                <a:solidFill>
                  <a:schemeClr val="lt1"/>
                </a:solidFill>
                <a:latin typeface="Poppins"/>
                <a:ea typeface="Poppins"/>
                <a:cs typeface="Poppins"/>
                <a:sym typeface="Poppins"/>
              </a:endParaRPr>
            </a:p>
            <a:p>
              <a:pPr indent="-304800" lvl="0" marL="457200" rtl="0" algn="l">
                <a:lnSpc>
                  <a:spcPct val="115000"/>
                </a:lnSpc>
                <a:spcBef>
                  <a:spcPts val="0"/>
                </a:spcBef>
                <a:spcAft>
                  <a:spcPts val="0"/>
                </a:spcAft>
                <a:buClr>
                  <a:schemeClr val="lt1"/>
                </a:buClr>
                <a:buSzPts val="1200"/>
                <a:buFont typeface="Poppins"/>
                <a:buAutoNum type="arabicPeriod"/>
              </a:pPr>
              <a:r>
                <a:rPr b="1" lang="en" sz="1200" u="sng">
                  <a:solidFill>
                    <a:schemeClr val="lt1"/>
                  </a:solidFill>
                  <a:latin typeface="Poppins"/>
                  <a:ea typeface="Poppins"/>
                  <a:cs typeface="Poppins"/>
                  <a:sym typeface="Poppins"/>
                </a:rPr>
                <a:t>Ciudades</a:t>
              </a:r>
              <a:endParaRPr b="1" sz="1200" u="sng">
                <a:solidFill>
                  <a:schemeClr val="lt1"/>
                </a:solidFill>
                <a:latin typeface="Poppins"/>
                <a:ea typeface="Poppins"/>
                <a:cs typeface="Poppins"/>
                <a:sym typeface="Poppins"/>
              </a:endParaRPr>
            </a:p>
            <a:p>
              <a:pPr indent="-304800" lvl="0" marL="457200" rtl="0" algn="l">
                <a:lnSpc>
                  <a:spcPct val="115000"/>
                </a:lnSpc>
                <a:spcBef>
                  <a:spcPts val="0"/>
                </a:spcBef>
                <a:spcAft>
                  <a:spcPts val="0"/>
                </a:spcAft>
                <a:buClr>
                  <a:schemeClr val="lt1"/>
                </a:buClr>
                <a:buSzPts val="1200"/>
                <a:buFont typeface="Poppins"/>
                <a:buAutoNum type="arabicPeriod"/>
              </a:pPr>
              <a:r>
                <a:rPr b="1" lang="en" sz="1200" u="sng">
                  <a:solidFill>
                    <a:schemeClr val="lt1"/>
                  </a:solidFill>
                  <a:latin typeface="Poppins"/>
                  <a:ea typeface="Poppins"/>
                  <a:cs typeface="Poppins"/>
                  <a:sym typeface="Poppins"/>
                  <a:hlinkClick action="ppaction://hlinksldjump" r:id="rId3">
                    <a:extLst>
                      <a:ext uri="{A12FA001-AC4F-418D-AE19-62706E023703}">
                        <ahyp:hlinkClr val="tx"/>
                      </a:ext>
                    </a:extLst>
                  </a:hlinkClick>
                </a:rPr>
                <a:t>Vocacionales</a:t>
              </a:r>
              <a:r>
                <a:rPr b="1" lang="en" sz="1200">
                  <a:solidFill>
                    <a:schemeClr val="lt1"/>
                  </a:solidFill>
                  <a:latin typeface="Poppins"/>
                  <a:ea typeface="Poppins"/>
                  <a:cs typeface="Poppins"/>
                  <a:sym typeface="Poppins"/>
                </a:rPr>
                <a:t>:</a:t>
              </a:r>
              <a:endParaRPr b="1"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4">
                    <a:extLst>
                      <a:ext uri="{A12FA001-AC4F-418D-AE19-62706E023703}">
                        <ahyp:hlinkClr val="tx"/>
                      </a:ext>
                    </a:extLst>
                  </a:hlinkClick>
                </a:rPr>
                <a:t>DEP - DEC</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5">
                    <a:extLst>
                      <a:ext uri="{A12FA001-AC4F-418D-AE19-62706E023703}">
                        <ahyp:hlinkClr val="tx"/>
                      </a:ext>
                    </a:extLst>
                  </a:hlinkClick>
                </a:rPr>
                <a:t>AEC</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6">
                    <a:extLst>
                      <a:ext uri="{A12FA001-AC4F-418D-AE19-62706E023703}">
                        <ahyp:hlinkClr val="tx"/>
                      </a:ext>
                    </a:extLst>
                  </a:hlinkClick>
                </a:rPr>
                <a:t>COOP</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7">
                    <a:extLst>
                      <a:ext uri="{A12FA001-AC4F-418D-AE19-62706E023703}">
                        <ahyp:hlinkClr val="tx"/>
                      </a:ext>
                    </a:extLst>
                  </a:hlinkClick>
                </a:rPr>
                <a:t>Certificate</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8">
                    <a:extLst>
                      <a:ext uri="{A12FA001-AC4F-418D-AE19-62706E023703}">
                        <ahyp:hlinkClr val="tx"/>
                      </a:ext>
                    </a:extLst>
                  </a:hlinkClick>
                </a:rPr>
                <a:t>Diploma</a:t>
              </a:r>
              <a:r>
                <a:rPr lang="en" u="sng">
                  <a:solidFill>
                    <a:schemeClr val="lt1"/>
                  </a:solidFill>
                  <a:hlinkClick action="ppaction://hlinksldjump" r:id="rId9">
                    <a:extLst>
                      <a:ext uri="{A12FA001-AC4F-418D-AE19-62706E023703}">
                        <ahyp:hlinkClr val="tx"/>
                      </a:ext>
                    </a:extLst>
                  </a:hlinkClick>
                </a:rPr>
                <a:t> - </a:t>
              </a:r>
              <a:r>
                <a:rPr lang="en" sz="1200" u="sng">
                  <a:solidFill>
                    <a:schemeClr val="lt1"/>
                  </a:solidFill>
                  <a:latin typeface="Poppins"/>
                  <a:ea typeface="Poppins"/>
                  <a:cs typeface="Poppins"/>
                  <a:sym typeface="Poppins"/>
                  <a:hlinkClick action="ppaction://hlinksldjump" r:id="rId10">
                    <a:extLst>
                      <a:ext uri="{A12FA001-AC4F-418D-AE19-62706E023703}">
                        <ahyp:hlinkClr val="tx"/>
                      </a:ext>
                    </a:extLst>
                  </a:hlinkClick>
                </a:rPr>
                <a:t>Advanced Diploma</a:t>
              </a:r>
              <a:endParaRPr b="1" sz="1200">
                <a:solidFill>
                  <a:schemeClr val="lt1"/>
                </a:solidFill>
                <a:latin typeface="Poppins"/>
                <a:ea typeface="Poppins"/>
                <a:cs typeface="Poppins"/>
                <a:sym typeface="Poppins"/>
              </a:endParaRPr>
            </a:p>
            <a:p>
              <a:pPr indent="-304800" lvl="0" marL="457200" rtl="0" algn="l">
                <a:lnSpc>
                  <a:spcPct val="115000"/>
                </a:lnSpc>
                <a:spcBef>
                  <a:spcPts val="0"/>
                </a:spcBef>
                <a:spcAft>
                  <a:spcPts val="0"/>
                </a:spcAft>
                <a:buClr>
                  <a:schemeClr val="lt1"/>
                </a:buClr>
                <a:buSzPts val="1200"/>
                <a:buFont typeface="Poppins"/>
                <a:buAutoNum type="arabicPeriod"/>
              </a:pPr>
              <a:r>
                <a:rPr b="1" lang="en" sz="1200" u="sng">
                  <a:solidFill>
                    <a:schemeClr val="lt1"/>
                  </a:solidFill>
                  <a:latin typeface="Poppins"/>
                  <a:ea typeface="Poppins"/>
                  <a:cs typeface="Poppins"/>
                  <a:sym typeface="Poppins"/>
                  <a:hlinkClick action="ppaction://hlinksldjump" r:id="rId11">
                    <a:extLst>
                      <a:ext uri="{A12FA001-AC4F-418D-AE19-62706E023703}">
                        <ahyp:hlinkClr val="tx"/>
                      </a:ext>
                    </a:extLst>
                  </a:hlinkClick>
                </a:rPr>
                <a:t>Degree - Higher Education:</a:t>
              </a:r>
              <a:endParaRPr b="1"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12">
                    <a:extLst>
                      <a:ext uri="{A12FA001-AC4F-418D-AE19-62706E023703}">
                        <ahyp:hlinkClr val="tx"/>
                      </a:ext>
                    </a:extLst>
                  </a:hlinkClick>
                </a:rPr>
                <a:t>Bachelors</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13">
                    <a:extLst>
                      <a:ext uri="{A12FA001-AC4F-418D-AE19-62706E023703}">
                        <ahyp:hlinkClr val="tx"/>
                      </a:ext>
                    </a:extLst>
                  </a:hlinkClick>
                </a:rPr>
                <a:t>Graduate Certificate</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14">
                    <a:extLst>
                      <a:ext uri="{A12FA001-AC4F-418D-AE19-62706E023703}">
                        <ahyp:hlinkClr val="tx"/>
                      </a:ext>
                    </a:extLst>
                  </a:hlinkClick>
                </a:rPr>
                <a:t>Graduate Diploma</a:t>
              </a:r>
              <a:endParaRPr sz="1200">
                <a:solidFill>
                  <a:schemeClr val="lt1"/>
                </a:solidFill>
                <a:latin typeface="Poppins"/>
                <a:ea typeface="Poppins"/>
                <a:cs typeface="Poppins"/>
                <a:sym typeface="Poppins"/>
              </a:endParaRPr>
            </a:p>
            <a:p>
              <a:pPr indent="-304800" lvl="1" marL="914400" rtl="0" algn="l">
                <a:lnSpc>
                  <a:spcPct val="115000"/>
                </a:lnSpc>
                <a:spcBef>
                  <a:spcPts val="0"/>
                </a:spcBef>
                <a:spcAft>
                  <a:spcPts val="0"/>
                </a:spcAft>
                <a:buClr>
                  <a:schemeClr val="lt1"/>
                </a:buClr>
                <a:buSzPts val="1200"/>
                <a:buFont typeface="Poppins"/>
                <a:buAutoNum type="arabicPeriod"/>
              </a:pPr>
              <a:r>
                <a:rPr lang="en" sz="1200" u="sng">
                  <a:solidFill>
                    <a:schemeClr val="lt1"/>
                  </a:solidFill>
                  <a:latin typeface="Poppins"/>
                  <a:ea typeface="Poppins"/>
                  <a:cs typeface="Poppins"/>
                  <a:sym typeface="Poppins"/>
                  <a:hlinkClick action="ppaction://hlinksldjump" r:id="rId15">
                    <a:extLst>
                      <a:ext uri="{A12FA001-AC4F-418D-AE19-62706E023703}">
                        <ahyp:hlinkClr val="tx"/>
                      </a:ext>
                    </a:extLst>
                  </a:hlinkClick>
                </a:rPr>
                <a:t>Maestrías</a:t>
              </a:r>
              <a:endParaRPr sz="1200">
                <a:solidFill>
                  <a:schemeClr val="lt1"/>
                </a:solidFill>
                <a:latin typeface="Poppins"/>
                <a:ea typeface="Poppins"/>
                <a:cs typeface="Poppins"/>
                <a:sym typeface="Poppins"/>
              </a:endParaRPr>
            </a:p>
            <a:p>
              <a:pPr indent="-304800" lvl="0" marL="457200" rtl="0" algn="l">
                <a:lnSpc>
                  <a:spcPct val="115000"/>
                </a:lnSpc>
                <a:spcBef>
                  <a:spcPts val="0"/>
                </a:spcBef>
                <a:spcAft>
                  <a:spcPts val="0"/>
                </a:spcAft>
                <a:buClr>
                  <a:schemeClr val="lt1"/>
                </a:buClr>
                <a:buSzPts val="1200"/>
                <a:buFont typeface="Poppins"/>
                <a:buAutoNum type="arabicPeriod"/>
              </a:pPr>
              <a:r>
                <a:rPr b="1" lang="en" sz="1200" u="sng">
                  <a:solidFill>
                    <a:schemeClr val="lt1"/>
                  </a:solidFill>
                  <a:latin typeface="Poppins"/>
                  <a:ea typeface="Poppins"/>
                  <a:cs typeface="Poppins"/>
                  <a:sym typeface="Poppins"/>
                </a:rPr>
                <a:t>Aplicación a visado:</a:t>
              </a:r>
              <a:endParaRPr b="1" sz="1200" u="sng">
                <a:solidFill>
                  <a:schemeClr val="lt1"/>
                </a:solidFill>
                <a:latin typeface="Poppins"/>
                <a:ea typeface="Poppins"/>
                <a:cs typeface="Poppins"/>
                <a:sym typeface="Poppins"/>
              </a:endParaRPr>
            </a:p>
            <a:p>
              <a:pPr indent="0" lvl="0" marL="457200" rtl="0" algn="l">
                <a:lnSpc>
                  <a:spcPct val="115000"/>
                </a:lnSpc>
                <a:spcBef>
                  <a:spcPts val="0"/>
                </a:spcBef>
                <a:spcAft>
                  <a:spcPts val="0"/>
                </a:spcAft>
                <a:buNone/>
              </a:pPr>
              <a:r>
                <a:rPr lang="en" sz="1200">
                  <a:solidFill>
                    <a:schemeClr val="lt1"/>
                  </a:solidFill>
                  <a:latin typeface="Poppins"/>
                  <a:ea typeface="Poppins"/>
                  <a:cs typeface="Poppins"/>
                  <a:sym typeface="Poppins"/>
                </a:rPr>
                <a:t>3.1.       </a:t>
              </a:r>
              <a:r>
                <a:rPr lang="en" sz="1200" u="sng">
                  <a:solidFill>
                    <a:schemeClr val="lt1"/>
                  </a:solidFill>
                  <a:latin typeface="Poppins"/>
                  <a:ea typeface="Poppins"/>
                  <a:cs typeface="Poppins"/>
                  <a:sym typeface="Poppins"/>
                </a:rPr>
                <a:t>Puntos clave para aplicar al visado</a:t>
              </a:r>
              <a:endParaRPr sz="1200" u="sng">
                <a:solidFill>
                  <a:schemeClr val="lt1"/>
                </a:solidFill>
                <a:latin typeface="Poppins"/>
                <a:ea typeface="Poppins"/>
                <a:cs typeface="Poppins"/>
                <a:sym typeface="Poppins"/>
              </a:endParaRPr>
            </a:p>
            <a:p>
              <a:pPr indent="0" lvl="0" marL="457200" rtl="0" algn="l">
                <a:lnSpc>
                  <a:spcPct val="115000"/>
                </a:lnSpc>
                <a:spcBef>
                  <a:spcPts val="0"/>
                </a:spcBef>
                <a:spcAft>
                  <a:spcPts val="0"/>
                </a:spcAft>
                <a:buNone/>
              </a:pPr>
              <a:r>
                <a:rPr lang="en" sz="1200">
                  <a:solidFill>
                    <a:schemeClr val="lt1"/>
                  </a:solidFill>
                  <a:latin typeface="Poppins"/>
                  <a:ea typeface="Poppins"/>
                  <a:cs typeface="Poppins"/>
                  <a:sym typeface="Poppins"/>
                </a:rPr>
                <a:t>3.2.      </a:t>
              </a:r>
              <a:r>
                <a:rPr lang="en" sz="1200" u="sng">
                  <a:solidFill>
                    <a:schemeClr val="lt1"/>
                  </a:solidFill>
                  <a:latin typeface="Poppins"/>
                  <a:ea typeface="Poppins"/>
                  <a:cs typeface="Poppins"/>
                  <a:sym typeface="Poppins"/>
                </a:rPr>
                <a:t>Tiempo y documentación</a:t>
              </a:r>
              <a:endParaRPr sz="1200" u="sng">
                <a:solidFill>
                  <a:schemeClr val="lt1"/>
                </a:solidFill>
                <a:latin typeface="Poppins"/>
                <a:ea typeface="Poppins"/>
                <a:cs typeface="Poppins"/>
                <a:sym typeface="Poppins"/>
              </a:endParaRPr>
            </a:p>
            <a:p>
              <a:pPr indent="0" lvl="0" marL="457200" rtl="0" algn="l">
                <a:lnSpc>
                  <a:spcPct val="115000"/>
                </a:lnSpc>
                <a:spcBef>
                  <a:spcPts val="0"/>
                </a:spcBef>
                <a:spcAft>
                  <a:spcPts val="0"/>
                </a:spcAft>
                <a:buNone/>
              </a:pPr>
              <a:r>
                <a:rPr lang="en" sz="1200">
                  <a:solidFill>
                    <a:schemeClr val="lt1"/>
                  </a:solidFill>
                  <a:latin typeface="Poppins"/>
                  <a:ea typeface="Poppins"/>
                  <a:cs typeface="Poppins"/>
                  <a:sym typeface="Poppins"/>
                </a:rPr>
                <a:t>3.3.      </a:t>
              </a:r>
              <a:r>
                <a:rPr lang="en" sz="1200" u="sng">
                  <a:solidFill>
                    <a:schemeClr val="lt1"/>
                  </a:solidFill>
                  <a:latin typeface="Poppins"/>
                  <a:ea typeface="Poppins"/>
                  <a:cs typeface="Poppins"/>
                  <a:sym typeface="Poppins"/>
                </a:rPr>
                <a:t>Visado de familia</a:t>
              </a:r>
              <a:endParaRPr sz="1200" u="sng">
                <a:solidFill>
                  <a:schemeClr val="lt1"/>
                </a:solidFill>
                <a:latin typeface="Poppins"/>
                <a:ea typeface="Poppins"/>
                <a:cs typeface="Poppins"/>
                <a:sym typeface="Poppins"/>
              </a:endParaRPr>
            </a:p>
            <a:p>
              <a:pPr indent="0" lvl="0" marL="457200" rtl="0" algn="l">
                <a:lnSpc>
                  <a:spcPct val="115000"/>
                </a:lnSpc>
                <a:spcBef>
                  <a:spcPts val="0"/>
                </a:spcBef>
                <a:spcAft>
                  <a:spcPts val="0"/>
                </a:spcAft>
                <a:buNone/>
              </a:pPr>
              <a:r>
                <a:rPr lang="en" sz="1200">
                  <a:solidFill>
                    <a:schemeClr val="lt1"/>
                  </a:solidFill>
                  <a:latin typeface="Poppins"/>
                  <a:ea typeface="Poppins"/>
                  <a:cs typeface="Poppins"/>
                  <a:sym typeface="Poppins"/>
                </a:rPr>
                <a:t>3.4.      </a:t>
              </a:r>
              <a:r>
                <a:rPr lang="en" sz="1200" u="sng">
                  <a:solidFill>
                    <a:schemeClr val="lt1"/>
                  </a:solidFill>
                  <a:latin typeface="Poppins"/>
                  <a:ea typeface="Poppins"/>
                  <a:cs typeface="Poppins"/>
                  <a:sym typeface="Poppins"/>
                </a:rPr>
                <a:t>Red Flags</a:t>
              </a:r>
              <a:endParaRPr sz="1200" u="sng">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b="1" sz="1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b="1" sz="1000">
                <a:solidFill>
                  <a:schemeClr val="lt1"/>
                </a:solidFill>
                <a:latin typeface="Poppins"/>
                <a:ea typeface="Poppins"/>
                <a:cs typeface="Poppins"/>
                <a:sym typeface="Poppins"/>
              </a:endParaRPr>
            </a:p>
            <a:p>
              <a:pPr indent="0" lvl="0" marL="0" rtl="0" algn="l">
                <a:spcBef>
                  <a:spcPts val="0"/>
                </a:spcBef>
                <a:spcAft>
                  <a:spcPts val="0"/>
                </a:spcAft>
                <a:buNone/>
              </a:pPr>
              <a:r>
                <a:t/>
              </a:r>
              <a:endParaRPr>
                <a:solidFill>
                  <a:schemeClr val="lt1"/>
                </a:solidFill>
              </a:endParaRPr>
            </a:p>
          </p:txBody>
        </p:sp>
      </p:grpSp>
      <p:pic>
        <p:nvPicPr>
          <p:cNvPr id="73" name="Google Shape;73;p15"/>
          <p:cNvPicPr preferRelativeResize="0"/>
          <p:nvPr/>
        </p:nvPicPr>
        <p:blipFill>
          <a:blip r:embed="rId16">
            <a:alphaModFix/>
          </a:blip>
          <a:stretch>
            <a:fillRect/>
          </a:stretch>
        </p:blipFill>
        <p:spPr>
          <a:xfrm flipH="1">
            <a:off x="8484034" y="4568491"/>
            <a:ext cx="419100" cy="419100"/>
          </a:xfrm>
          <a:prstGeom prst="rect">
            <a:avLst/>
          </a:prstGeom>
          <a:noFill/>
          <a:ln>
            <a:noFill/>
          </a:ln>
        </p:spPr>
      </p:pic>
      <p:pic>
        <p:nvPicPr>
          <p:cNvPr id="74" name="Google Shape;74;p15"/>
          <p:cNvPicPr preferRelativeResize="0"/>
          <p:nvPr/>
        </p:nvPicPr>
        <p:blipFill>
          <a:blip r:embed="rId17">
            <a:alphaModFix/>
          </a:blip>
          <a:stretch>
            <a:fillRect/>
          </a:stretch>
        </p:blipFill>
        <p:spPr>
          <a:xfrm>
            <a:off x="3575875" y="466500"/>
            <a:ext cx="419100" cy="238125"/>
          </a:xfrm>
          <a:prstGeom prst="rect">
            <a:avLst/>
          </a:prstGeom>
          <a:noFill/>
          <a:ln>
            <a:noFill/>
          </a:ln>
        </p:spPr>
      </p:pic>
      <p:pic>
        <p:nvPicPr>
          <p:cNvPr id="75" name="Google Shape;75;p15"/>
          <p:cNvPicPr preferRelativeResize="0"/>
          <p:nvPr/>
        </p:nvPicPr>
        <p:blipFill rotWithShape="1">
          <a:blip r:embed="rId18">
            <a:alphaModFix/>
          </a:blip>
          <a:srcRect b="0" l="16254" r="9046" t="0"/>
          <a:stretch/>
        </p:blipFill>
        <p:spPr>
          <a:xfrm flipH="1">
            <a:off x="5266500" y="0"/>
            <a:ext cx="3925500" cy="5143500"/>
          </a:xfrm>
          <a:prstGeom prst="flowChartDelay">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nvSpPr>
        <p:spPr>
          <a:xfrm>
            <a:off x="292850" y="510300"/>
            <a:ext cx="8348700" cy="4926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b="1" lang="en" sz="2000">
                <a:solidFill>
                  <a:srgbClr val="3F46FC"/>
                </a:solidFill>
                <a:latin typeface="Poppins"/>
                <a:ea typeface="Poppins"/>
                <a:cs typeface="Poppins"/>
                <a:sym typeface="Poppins"/>
              </a:rPr>
              <a:t>Ciudades en Canadá</a:t>
            </a:r>
            <a:endParaRPr>
              <a:latin typeface="Poppins"/>
              <a:ea typeface="Poppins"/>
              <a:cs typeface="Poppins"/>
              <a:sym typeface="Poppins"/>
            </a:endParaRPr>
          </a:p>
        </p:txBody>
      </p:sp>
      <p:sp>
        <p:nvSpPr>
          <p:cNvPr id="81" name="Google Shape;81;p16"/>
          <p:cNvSpPr txBox="1"/>
          <p:nvPr/>
        </p:nvSpPr>
        <p:spPr>
          <a:xfrm>
            <a:off x="715175" y="1709850"/>
            <a:ext cx="412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2" name="Google Shape;82;p16"/>
          <p:cNvSpPr txBox="1"/>
          <p:nvPr/>
        </p:nvSpPr>
        <p:spPr>
          <a:xfrm>
            <a:off x="394025" y="1002900"/>
            <a:ext cx="4767000" cy="3581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3F46FC"/>
                </a:solidFill>
                <a:uFill>
                  <a:noFill/>
                </a:uFill>
                <a:latin typeface="Poppins"/>
                <a:ea typeface="Poppins"/>
                <a:cs typeface="Poppins"/>
                <a:sym typeface="Poppins"/>
                <a:hlinkClick r:id="rId3">
                  <a:extLst>
                    <a:ext uri="{A12FA001-AC4F-418D-AE19-62706E023703}">
                      <ahyp:hlinkClr val="tx"/>
                    </a:ext>
                  </a:extLst>
                </a:hlinkClick>
              </a:rPr>
              <a:t>Toronto</a:t>
            </a:r>
            <a:endParaRPr sz="1200">
              <a:solidFill>
                <a:srgbClr val="3F46FC"/>
              </a:solidFill>
              <a:latin typeface="Poppins"/>
              <a:ea typeface="Poppins"/>
              <a:cs typeface="Poppins"/>
              <a:sym typeface="Poppins"/>
            </a:endParaRPr>
          </a:p>
          <a:p>
            <a:pPr indent="-304800" lvl="0" marL="457200" rtl="0" algn="just">
              <a:spcBef>
                <a:spcPts val="0"/>
              </a:spcBef>
              <a:spcAft>
                <a:spcPts val="0"/>
              </a:spcAft>
              <a:buSzPts val="1200"/>
              <a:buFont typeface="Poppins"/>
              <a:buChar char="●"/>
            </a:pPr>
            <a:r>
              <a:rPr lang="en" sz="1200">
                <a:latin typeface="Poppins"/>
                <a:ea typeface="Poppins"/>
                <a:cs typeface="Poppins"/>
                <a:sym typeface="Poppins"/>
              </a:rPr>
              <a:t>Coste de vida: $1.600 CAD </a:t>
            </a:r>
            <a:r>
              <a:rPr lang="en" sz="1200">
                <a:latin typeface="Poppins"/>
                <a:ea typeface="Poppins"/>
                <a:cs typeface="Poppins"/>
                <a:sym typeface="Poppins"/>
              </a:rPr>
              <a:t>mensuales</a:t>
            </a:r>
            <a:r>
              <a:rPr lang="en" sz="1200">
                <a:latin typeface="Poppins"/>
                <a:ea typeface="Poppins"/>
                <a:cs typeface="Poppins"/>
                <a:sym typeface="Poppins"/>
              </a:rPr>
              <a:t>.</a:t>
            </a:r>
            <a:endParaRPr sz="1200">
              <a:latin typeface="Poppins"/>
              <a:ea typeface="Poppins"/>
              <a:cs typeface="Poppins"/>
              <a:sym typeface="Poppins"/>
            </a:endParaRPr>
          </a:p>
          <a:p>
            <a:pPr indent="-304800" lvl="0" marL="457200" rtl="0" algn="just">
              <a:spcBef>
                <a:spcPts val="0"/>
              </a:spcBef>
              <a:spcAft>
                <a:spcPts val="0"/>
              </a:spcAft>
              <a:buSzPts val="1200"/>
              <a:buFont typeface="Poppins"/>
              <a:buChar char="●"/>
            </a:pPr>
            <a:r>
              <a:rPr lang="en" sz="1200">
                <a:latin typeface="Poppins"/>
                <a:ea typeface="Poppins"/>
                <a:cs typeface="Poppins"/>
                <a:sym typeface="Poppins"/>
              </a:rPr>
              <a:t>Ingresos:  $15 CAD la hora.</a:t>
            </a:r>
            <a:endParaRPr sz="1200">
              <a:latin typeface="Poppins"/>
              <a:ea typeface="Poppins"/>
              <a:cs typeface="Poppins"/>
              <a:sym typeface="Poppins"/>
            </a:endParaRPr>
          </a:p>
          <a:p>
            <a:pPr indent="-304800" lvl="0" marL="457200" rtl="0" algn="just">
              <a:spcBef>
                <a:spcPts val="0"/>
              </a:spcBef>
              <a:spcAft>
                <a:spcPts val="0"/>
              </a:spcAft>
              <a:buSzPts val="1200"/>
              <a:buFont typeface="Poppins"/>
              <a:buChar char="●"/>
            </a:pPr>
            <a:r>
              <a:rPr lang="en" sz="1200">
                <a:latin typeface="Poppins"/>
                <a:ea typeface="Poppins"/>
                <a:cs typeface="Poppins"/>
                <a:sym typeface="Poppins"/>
              </a:rPr>
              <a:t>Clima: frío en su mayor parte del tiempo, con veranos cómodos.</a:t>
            </a:r>
            <a:endParaRPr sz="1200">
              <a:latin typeface="Poppins"/>
              <a:ea typeface="Poppins"/>
              <a:cs typeface="Poppins"/>
              <a:sym typeface="Poppins"/>
            </a:endParaRPr>
          </a:p>
          <a:p>
            <a:pPr indent="0" lvl="0" marL="0" rtl="0" algn="just">
              <a:spcBef>
                <a:spcPts val="1000"/>
              </a:spcBef>
              <a:spcAft>
                <a:spcPts val="0"/>
              </a:spcAft>
              <a:buNone/>
            </a:pPr>
            <a:r>
              <a:rPr lang="en" sz="1200">
                <a:solidFill>
                  <a:srgbClr val="3F46FC"/>
                </a:solidFill>
                <a:uFill>
                  <a:noFill/>
                </a:uFill>
                <a:latin typeface="Poppins"/>
                <a:ea typeface="Poppins"/>
                <a:cs typeface="Poppins"/>
                <a:sym typeface="Poppins"/>
                <a:hlinkClick r:id="rId4">
                  <a:extLst>
                    <a:ext uri="{A12FA001-AC4F-418D-AE19-62706E023703}">
                      <ahyp:hlinkClr val="tx"/>
                    </a:ext>
                  </a:extLst>
                </a:hlinkClick>
              </a:rPr>
              <a:t>Vancouver</a:t>
            </a:r>
            <a:endParaRPr sz="1200">
              <a:solidFill>
                <a:srgbClr val="3F46FC"/>
              </a:solidFill>
              <a:latin typeface="Poppins"/>
              <a:ea typeface="Poppins"/>
              <a:cs typeface="Poppins"/>
              <a:sym typeface="Poppins"/>
            </a:endParaRPr>
          </a:p>
          <a:p>
            <a:pPr indent="-304800" lvl="0" marL="457200" rtl="0" algn="just">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Coste de vida: $1.000 y $1.300  CAD mensuales,</a:t>
            </a:r>
            <a:endParaRPr sz="1200">
              <a:solidFill>
                <a:schemeClr val="dk2"/>
              </a:solidFill>
              <a:latin typeface="Poppins"/>
              <a:ea typeface="Poppins"/>
              <a:cs typeface="Poppins"/>
              <a:sym typeface="Poppins"/>
            </a:endParaRPr>
          </a:p>
          <a:p>
            <a:pPr indent="-304800" lvl="0" marL="457200" rtl="0" algn="just">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Ingresos: $15.20 CAD la hora.</a:t>
            </a:r>
            <a:endParaRPr sz="1200">
              <a:solidFill>
                <a:schemeClr val="dk2"/>
              </a:solidFill>
              <a:latin typeface="Poppins"/>
              <a:ea typeface="Poppins"/>
              <a:cs typeface="Poppins"/>
              <a:sym typeface="Poppins"/>
            </a:endParaRPr>
          </a:p>
          <a:p>
            <a:pPr indent="-304800" lvl="0" marL="457200" rtl="0" algn="l">
              <a:spcBef>
                <a:spcPts val="0"/>
              </a:spcBef>
              <a:spcAft>
                <a:spcPts val="0"/>
              </a:spcAft>
              <a:buSzPts val="1200"/>
              <a:buFont typeface="Poppins"/>
              <a:buChar char="●"/>
            </a:pPr>
            <a:r>
              <a:rPr lang="en" sz="1200">
                <a:solidFill>
                  <a:schemeClr val="dk2"/>
                </a:solidFill>
                <a:latin typeface="Poppins"/>
                <a:ea typeface="Poppins"/>
                <a:cs typeface="Poppins"/>
                <a:sym typeface="Poppins"/>
              </a:rPr>
              <a:t>Clima: </a:t>
            </a:r>
            <a:r>
              <a:rPr lang="en" sz="1200">
                <a:solidFill>
                  <a:srgbClr val="4D5156"/>
                </a:solidFill>
                <a:highlight>
                  <a:srgbClr val="FFFFFF"/>
                </a:highlight>
                <a:latin typeface="Poppins"/>
                <a:ea typeface="Poppins"/>
                <a:cs typeface="Poppins"/>
                <a:sym typeface="Poppins"/>
              </a:rPr>
              <a:t>los veranos son cortos, cómodos y parcialmente nublados y los inviernos son largos, muy fríos, húmedos y mayormente nublados.</a:t>
            </a:r>
            <a:endParaRPr sz="1200">
              <a:latin typeface="Poppins"/>
              <a:ea typeface="Poppins"/>
              <a:cs typeface="Poppins"/>
              <a:sym typeface="Poppins"/>
            </a:endParaRPr>
          </a:p>
          <a:p>
            <a:pPr indent="0" lvl="0" marL="0" rtl="0" algn="just">
              <a:spcBef>
                <a:spcPts val="1000"/>
              </a:spcBef>
              <a:spcAft>
                <a:spcPts val="0"/>
              </a:spcAft>
              <a:buNone/>
            </a:pPr>
            <a:r>
              <a:rPr lang="en" sz="1200">
                <a:solidFill>
                  <a:srgbClr val="3F46FC"/>
                </a:solidFill>
                <a:uFill>
                  <a:noFill/>
                </a:uFill>
                <a:latin typeface="Poppins"/>
                <a:ea typeface="Poppins"/>
                <a:cs typeface="Poppins"/>
                <a:sym typeface="Poppins"/>
                <a:hlinkClick r:id="rId5">
                  <a:extLst>
                    <a:ext uri="{A12FA001-AC4F-418D-AE19-62706E023703}">
                      <ahyp:hlinkClr val="tx"/>
                    </a:ext>
                  </a:extLst>
                </a:hlinkClick>
              </a:rPr>
              <a:t>Montreal</a:t>
            </a:r>
            <a:endParaRPr sz="1200">
              <a:solidFill>
                <a:srgbClr val="3F46FC"/>
              </a:solidFill>
              <a:latin typeface="Poppins"/>
              <a:ea typeface="Poppins"/>
              <a:cs typeface="Poppins"/>
              <a:sym typeface="Poppins"/>
            </a:endParaRPr>
          </a:p>
          <a:p>
            <a:pPr indent="-304800" lvl="0" marL="457200" rtl="0" algn="just">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Coste de vida: $2.500 a $3.000 CAD mensuales.</a:t>
            </a:r>
            <a:endParaRPr sz="1200">
              <a:solidFill>
                <a:schemeClr val="dk2"/>
              </a:solidFill>
              <a:latin typeface="Poppins"/>
              <a:ea typeface="Poppins"/>
              <a:cs typeface="Poppins"/>
              <a:sym typeface="Poppins"/>
            </a:endParaRPr>
          </a:p>
          <a:p>
            <a:pPr indent="-304800" lvl="0" marL="457200" rtl="0" algn="just">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Ingresos: $13.50 CAD la hora.</a:t>
            </a:r>
            <a:endParaRPr sz="1200">
              <a:solidFill>
                <a:schemeClr val="dk2"/>
              </a:solidFill>
              <a:latin typeface="Poppins"/>
              <a:ea typeface="Poppins"/>
              <a:cs typeface="Poppins"/>
              <a:sym typeface="Poppins"/>
            </a:endParaRPr>
          </a:p>
          <a:p>
            <a:pPr indent="-304800" lvl="0" marL="457200" rtl="0" algn="l">
              <a:spcBef>
                <a:spcPts val="0"/>
              </a:spcBef>
              <a:spcAft>
                <a:spcPts val="0"/>
              </a:spcAft>
              <a:buSzPts val="1200"/>
              <a:buFont typeface="Poppins"/>
              <a:buChar char="●"/>
            </a:pPr>
            <a:r>
              <a:rPr lang="en" sz="1200">
                <a:solidFill>
                  <a:schemeClr val="dk2"/>
                </a:solidFill>
                <a:latin typeface="Poppins"/>
                <a:ea typeface="Poppins"/>
                <a:cs typeface="Poppins"/>
                <a:sym typeface="Poppins"/>
              </a:rPr>
              <a:t>Clima: </a:t>
            </a:r>
            <a:r>
              <a:rPr lang="en" sz="1200">
                <a:solidFill>
                  <a:srgbClr val="4D5156"/>
                </a:solidFill>
                <a:highlight>
                  <a:srgbClr val="FFFFFF"/>
                </a:highlight>
                <a:latin typeface="Poppins"/>
                <a:ea typeface="Poppins"/>
                <a:cs typeface="Poppins"/>
                <a:sym typeface="Poppins"/>
              </a:rPr>
              <a:t>los veranos son largos y calurosos; los inviernos son helados, nevados y ventosos y está parcialmente nublado durante todo el año.</a:t>
            </a:r>
            <a:endParaRPr sz="1200">
              <a:latin typeface="Poppins"/>
              <a:ea typeface="Poppins"/>
              <a:cs typeface="Poppins"/>
              <a:sym typeface="Poppins"/>
            </a:endParaRPr>
          </a:p>
        </p:txBody>
      </p:sp>
      <p:pic>
        <p:nvPicPr>
          <p:cNvPr descr="¿Te gustaría estudiar y trabajar en  Canadá? Descárgate gratis nuestra guía con los mejores consejos 👉🏻 https://growproexperience.com/canada/descarga-ebook-canada/&#10;&#10;------------------------------------------------------&#10;&#10;Son muchos los viajeros que acuden a Canadá atraídos por sus increíbles paisajes naturales, el ambiente multicultural y la cercanía de sus gentes. Sin embargo, al tratarse de un país con una extensión tan amplia, ¡unas simples vacaciones saben a poco! Por eso, si quieres conocer realmente el país, lo mejor es que disfrutes de la experiencia de vivir en Canadá una temporada.&#10;&#10;En GrowPro contamos con la experiencia de haber ayudado a cientos de jóvenes de todo el mundo a vivir en Canadá, por lo que sabemos que dar el primer paso no es una decisión sencilla. Son muchas las dudas que pueden surgir, desde cuánto te costará vivir allí, hasta si te sentirás cómodo con la nueva cultura y estilo de vida. Pero no te preocupes, con GrowPro todo es mucho más fácil.&#10;&#10;------------------------------------------------------&#10;Descubre más sobre GrowPro:&#10;------------------------------------------------------&#10;&#10;WEB: https://gpex.cc/uH58&#10;&#10;FACEBOOK: https://gpex.cc/uH57&#10;&#10;INSTAGRAM: https://gpex.cc/uH59&#10;&#10;BLOG: https://gpex.cc/uH6b&#10;&#10;TWITTER: https://gpex.cc/uH6a&#10;&#10;------------------------------------------------------&#10;Sobre GrowPro Experience: &#10;------------------------------------------------------&#10;&#10;GrowPro Experience es una plataforma que te ayuda a gestionar el visado de estudiante para el destino que elijas, y en definitiva realizar todos los trámites y gestiones para realizar experiencias como estudiar en Australia, trabajar en Canadá mientras estudias un diploma, vivir en Nueva Zelanda o estudiar inglés y formarte con un programa en España. 🌎&#10;Si quieres conocer más acerca de estos países y de cómo estudiar en el extranjero, aquí te dejamos nuestras guías gratuitas :) 📚&#10;&#10;AUSTRALIA 🇦🇺👉🏻 https://gpex.cc/uH6e&#10;&#10;CANADÁ 🇨🇦👉🏻 https://gpex.cc/uH6f&#10;&#10;NUEVA ZELANDA 🇳🇿👉🏻  https://gpex.cc/uH6g" id="83" name="Google Shape;83;p16" title="CANADÁ 🇨🇦 | Estudia y trabaja en un país de pura naturaleza">
            <a:hlinkClick r:id="rId6"/>
          </p:cNvPr>
          <p:cNvPicPr preferRelativeResize="0"/>
          <p:nvPr/>
        </p:nvPicPr>
        <p:blipFill>
          <a:blip r:embed="rId7">
            <a:alphaModFix/>
          </a:blip>
          <a:stretch>
            <a:fillRect/>
          </a:stretch>
        </p:blipFill>
        <p:spPr>
          <a:xfrm>
            <a:off x="5473250" y="1442726"/>
            <a:ext cx="3122550" cy="2341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46FC">
            <a:alpha val="49020"/>
          </a:srgbClr>
        </a:solidFill>
      </p:bgPr>
    </p:bg>
    <p:spTree>
      <p:nvGrpSpPr>
        <p:cNvPr id="87" name="Shape 87"/>
        <p:cNvGrpSpPr/>
        <p:nvPr/>
      </p:nvGrpSpPr>
      <p:grpSpPr>
        <a:xfrm>
          <a:off x="0" y="0"/>
          <a:ext cx="0" cy="0"/>
          <a:chOff x="0" y="0"/>
          <a:chExt cx="0" cy="0"/>
        </a:xfrm>
      </p:grpSpPr>
      <p:sp>
        <p:nvSpPr>
          <p:cNvPr id="88" name="Google Shape;88;p17"/>
          <p:cNvSpPr txBox="1"/>
          <p:nvPr/>
        </p:nvSpPr>
        <p:spPr>
          <a:xfrm>
            <a:off x="1888050" y="2310150"/>
            <a:ext cx="52134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FFFFFF"/>
                </a:solidFill>
                <a:latin typeface="Poppins"/>
                <a:ea typeface="Poppins"/>
                <a:cs typeface="Poppins"/>
                <a:sym typeface="Poppins"/>
              </a:rPr>
              <a:t>PROGRAMAS VOCACIONALES</a:t>
            </a:r>
            <a:endParaRPr b="1" sz="2200">
              <a:solidFill>
                <a:srgbClr val="FFFFFF"/>
              </a:solidFill>
              <a:latin typeface="Poppins"/>
              <a:ea typeface="Poppins"/>
              <a:cs typeface="Poppins"/>
              <a:sym typeface="Poppins"/>
            </a:endParaRPr>
          </a:p>
        </p:txBody>
      </p:sp>
      <p:pic>
        <p:nvPicPr>
          <p:cNvPr id="89" name="Google Shape;89;p17"/>
          <p:cNvPicPr preferRelativeResize="0"/>
          <p:nvPr/>
        </p:nvPicPr>
        <p:blipFill>
          <a:blip r:embed="rId3">
            <a:alphaModFix/>
          </a:blip>
          <a:stretch>
            <a:fillRect/>
          </a:stretch>
        </p:blipFill>
        <p:spPr>
          <a:xfrm>
            <a:off x="6766225" y="3288800"/>
            <a:ext cx="419100" cy="238125"/>
          </a:xfrm>
          <a:prstGeom prst="rect">
            <a:avLst/>
          </a:prstGeom>
          <a:noFill/>
          <a:ln>
            <a:noFill/>
          </a:ln>
        </p:spPr>
      </p:pic>
      <p:pic>
        <p:nvPicPr>
          <p:cNvPr id="90" name="Google Shape;90;p17"/>
          <p:cNvPicPr preferRelativeResize="0"/>
          <p:nvPr/>
        </p:nvPicPr>
        <p:blipFill>
          <a:blip r:embed="rId4">
            <a:alphaModFix/>
          </a:blip>
          <a:stretch>
            <a:fillRect/>
          </a:stretch>
        </p:blipFill>
        <p:spPr>
          <a:xfrm>
            <a:off x="1640400" y="1943100"/>
            <a:ext cx="247650" cy="247650"/>
          </a:xfrm>
          <a:prstGeom prst="rect">
            <a:avLst/>
          </a:prstGeom>
          <a:noFill/>
          <a:ln>
            <a:noFill/>
          </a:ln>
        </p:spPr>
      </p:pic>
      <p:pic>
        <p:nvPicPr>
          <p:cNvPr id="91" name="Google Shape;91;p17"/>
          <p:cNvPicPr preferRelativeResize="0"/>
          <p:nvPr/>
        </p:nvPicPr>
        <p:blipFill>
          <a:blip r:embed="rId5">
            <a:alphaModFix/>
          </a:blip>
          <a:stretch>
            <a:fillRect/>
          </a:stretch>
        </p:blipFill>
        <p:spPr>
          <a:xfrm flipH="1">
            <a:off x="8484034" y="4568491"/>
            <a:ext cx="419100" cy="419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 name="Shape 95"/>
        <p:cNvGrpSpPr/>
        <p:nvPr/>
      </p:nvGrpSpPr>
      <p:grpSpPr>
        <a:xfrm>
          <a:off x="0" y="0"/>
          <a:ext cx="0" cy="0"/>
          <a:chOff x="0" y="0"/>
          <a:chExt cx="0" cy="0"/>
        </a:xfrm>
      </p:grpSpPr>
      <p:sp>
        <p:nvSpPr>
          <p:cNvPr id="96" name="Google Shape;96;p18"/>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Clr>
                <a:srgbClr val="000000"/>
              </a:buClr>
              <a:buFont typeface="Arial"/>
              <a:buNone/>
            </a:pPr>
            <a:r>
              <a:rPr lang="en" sz="2500">
                <a:solidFill>
                  <a:srgbClr val="3F46FC"/>
                </a:solidFill>
                <a:latin typeface="Poppins"/>
                <a:ea typeface="Poppins"/>
                <a:cs typeface="Poppins"/>
                <a:sym typeface="Poppins"/>
              </a:rPr>
              <a:t>DEP</a:t>
            </a:r>
            <a:endParaRPr b="0" sz="2900">
              <a:solidFill>
                <a:srgbClr val="3F46FC"/>
              </a:solidFill>
              <a:latin typeface="Poppins Medium"/>
              <a:ea typeface="Poppins Medium"/>
              <a:cs typeface="Poppins Medium"/>
              <a:sym typeface="Poppins Medium"/>
            </a:endParaRPr>
          </a:p>
        </p:txBody>
      </p:sp>
      <p:sp>
        <p:nvSpPr>
          <p:cNvPr id="97" name="Google Shape;97;p18"/>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3F46F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98" name="Google Shape;98;p18"/>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99" name="Google Shape;99;p18"/>
          <p:cNvSpPr txBox="1"/>
          <p:nvPr/>
        </p:nvSpPr>
        <p:spPr>
          <a:xfrm>
            <a:off x="583175" y="2884825"/>
            <a:ext cx="8324700" cy="732000"/>
          </a:xfrm>
          <a:prstGeom prst="rect">
            <a:avLst/>
          </a:prstGeom>
          <a:noFill/>
          <a:ln>
            <a:noFill/>
          </a:ln>
        </p:spPr>
        <p:txBody>
          <a:bodyPr anchorCtr="0" anchor="t" bIns="91425" lIns="91425" spcFirstLastPara="1" rIns="91425" wrap="square" tIns="91425">
            <a:spAutoFit/>
          </a:bodyPr>
          <a:lstStyle/>
          <a:p>
            <a:pPr indent="0" lvl="0" marL="0" rtl="0" algn="just">
              <a:lnSpc>
                <a:spcPct val="140000"/>
              </a:lnSpc>
              <a:spcBef>
                <a:spcPts val="1100"/>
              </a:spcBef>
              <a:spcAft>
                <a:spcPts val="0"/>
              </a:spcAft>
              <a:buNone/>
            </a:pPr>
            <a:r>
              <a:t/>
            </a:r>
            <a:endParaRPr sz="1100">
              <a:solidFill>
                <a:srgbClr val="3F46FC"/>
              </a:solidFill>
              <a:highlight>
                <a:srgbClr val="FFFF00"/>
              </a:highlight>
              <a:latin typeface="Poppins Medium"/>
              <a:ea typeface="Poppins Medium"/>
              <a:cs typeface="Poppins Medium"/>
              <a:sym typeface="Poppins Medium"/>
            </a:endParaRPr>
          </a:p>
          <a:p>
            <a:pPr indent="0" lvl="0" marL="0" rtl="0" algn="just">
              <a:lnSpc>
                <a:spcPct val="140000"/>
              </a:lnSpc>
              <a:spcBef>
                <a:spcPts val="1100"/>
              </a:spcBef>
              <a:spcAft>
                <a:spcPts val="1100"/>
              </a:spcAft>
              <a:buNone/>
            </a:pPr>
            <a:r>
              <a:t/>
            </a:r>
            <a:endParaRPr sz="1100">
              <a:solidFill>
                <a:srgbClr val="3F46FC"/>
              </a:solidFill>
              <a:highlight>
                <a:srgbClr val="FFFF00"/>
              </a:highlight>
              <a:latin typeface="Poppins Medium"/>
              <a:ea typeface="Poppins Medium"/>
              <a:cs typeface="Poppins Medium"/>
              <a:sym typeface="Poppins Medium"/>
            </a:endParaRPr>
          </a:p>
        </p:txBody>
      </p:sp>
      <p:sp>
        <p:nvSpPr>
          <p:cNvPr id="100" name="Google Shape;100;p18"/>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sp>
        <p:nvSpPr>
          <p:cNvPr id="101" name="Google Shape;101;p18"/>
          <p:cNvSpPr txBox="1"/>
          <p:nvPr/>
        </p:nvSpPr>
        <p:spPr>
          <a:xfrm>
            <a:off x="267325" y="1204950"/>
            <a:ext cx="7198800" cy="9234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100"/>
              </a:spcBef>
              <a:spcAft>
                <a:spcPts val="0"/>
              </a:spcAft>
              <a:buClr>
                <a:schemeClr val="dk1"/>
              </a:buClr>
              <a:buSzPts val="1200"/>
              <a:buChar char="●"/>
            </a:pPr>
            <a:r>
              <a:rPr lang="en" sz="1200">
                <a:solidFill>
                  <a:srgbClr val="333333"/>
                </a:solidFill>
                <a:highlight>
                  <a:srgbClr val="FFFFFF"/>
                </a:highlight>
                <a:latin typeface="Poppins"/>
                <a:ea typeface="Poppins"/>
                <a:cs typeface="Poppins"/>
                <a:sym typeface="Poppins"/>
              </a:rPr>
              <a:t>Es un</a:t>
            </a:r>
            <a:r>
              <a:rPr b="1" i="1" lang="en" sz="1200">
                <a:solidFill>
                  <a:srgbClr val="333333"/>
                </a:solidFill>
                <a:highlight>
                  <a:srgbClr val="FFFFFF"/>
                </a:highlight>
                <a:latin typeface="Poppins"/>
                <a:ea typeface="Poppins"/>
                <a:cs typeface="Poppins"/>
                <a:sym typeface="Poppins"/>
              </a:rPr>
              <a:t> diploma con título de estudios nivel secundario </a:t>
            </a:r>
            <a:r>
              <a:rPr lang="en" sz="1200">
                <a:solidFill>
                  <a:srgbClr val="222222"/>
                </a:solidFill>
                <a:latin typeface="Poppins"/>
                <a:ea typeface="Poppins"/>
                <a:cs typeface="Poppins"/>
                <a:sym typeface="Poppins"/>
              </a:rPr>
              <a:t>en Montreal, </a:t>
            </a:r>
            <a:r>
              <a:rPr b="1" i="1" lang="en" sz="1200">
                <a:solidFill>
                  <a:srgbClr val="333333"/>
                </a:solidFill>
                <a:highlight>
                  <a:srgbClr val="FFFFFF"/>
                </a:highlight>
                <a:latin typeface="Poppins"/>
                <a:ea typeface="Poppins"/>
                <a:cs typeface="Poppins"/>
                <a:sym typeface="Poppins"/>
              </a:rPr>
              <a:t> </a:t>
            </a:r>
            <a:r>
              <a:rPr lang="en" sz="1200">
                <a:solidFill>
                  <a:srgbClr val="333333"/>
                </a:solidFill>
                <a:highlight>
                  <a:srgbClr val="FFFFFF"/>
                </a:highlight>
                <a:latin typeface="Poppins"/>
                <a:ea typeface="Poppins"/>
                <a:cs typeface="Poppins"/>
                <a:sym typeface="Poppins"/>
              </a:rPr>
              <a:t>orientado para ocupaciones específicas (nicho), como: </a:t>
            </a:r>
            <a:r>
              <a:rPr lang="en" sz="1200">
                <a:solidFill>
                  <a:srgbClr val="222222"/>
                </a:solidFill>
                <a:latin typeface="Poppins"/>
                <a:ea typeface="Poppins"/>
                <a:cs typeface="Poppins"/>
                <a:sym typeface="Poppins"/>
              </a:rPr>
              <a:t>plomería, electricidad, carpintería, etc.</a:t>
            </a:r>
            <a:endParaRPr sz="1200">
              <a:solidFill>
                <a:srgbClr val="222222"/>
              </a:solidFill>
              <a:latin typeface="Poppins"/>
              <a:ea typeface="Poppins"/>
              <a:cs typeface="Poppins"/>
              <a:sym typeface="Poppins"/>
            </a:endParaRPr>
          </a:p>
          <a:p>
            <a:pPr indent="-304800" lvl="0" marL="457200" rtl="0" algn="just">
              <a:lnSpc>
                <a:spcPct val="140000"/>
              </a:lnSpc>
              <a:spcBef>
                <a:spcPts val="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Como requisito suelen pedir haber culminado el High School.</a:t>
            </a:r>
            <a:endParaRPr sz="1200">
              <a:solidFill>
                <a:srgbClr val="222222"/>
              </a:solidFill>
              <a:latin typeface="Poppins"/>
              <a:ea typeface="Poppins"/>
              <a:cs typeface="Poppins"/>
              <a:sym typeface="Poppins"/>
            </a:endParaRPr>
          </a:p>
        </p:txBody>
      </p:sp>
      <p:sp>
        <p:nvSpPr>
          <p:cNvPr id="102" name="Google Shape;102;p18"/>
          <p:cNvSpPr txBox="1"/>
          <p:nvPr>
            <p:ph type="title"/>
          </p:nvPr>
        </p:nvSpPr>
        <p:spPr>
          <a:xfrm>
            <a:off x="630450" y="207757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DEC</a:t>
            </a:r>
            <a:endParaRPr sz="2900">
              <a:solidFill>
                <a:srgbClr val="3F46FC"/>
              </a:solidFill>
              <a:latin typeface="Poppins"/>
              <a:ea typeface="Poppins"/>
              <a:cs typeface="Poppins"/>
              <a:sym typeface="Poppins"/>
            </a:endParaRPr>
          </a:p>
        </p:txBody>
      </p:sp>
      <p:cxnSp>
        <p:nvCxnSpPr>
          <p:cNvPr id="103" name="Google Shape;103;p18"/>
          <p:cNvCxnSpPr/>
          <p:nvPr/>
        </p:nvCxnSpPr>
        <p:spPr>
          <a:xfrm flipH="1">
            <a:off x="507725" y="2261188"/>
            <a:ext cx="3000" cy="320700"/>
          </a:xfrm>
          <a:prstGeom prst="straightConnector1">
            <a:avLst/>
          </a:prstGeom>
          <a:noFill/>
          <a:ln cap="flat" cmpd="sng" w="19050">
            <a:solidFill>
              <a:srgbClr val="3F46FC"/>
            </a:solidFill>
            <a:prstDash val="solid"/>
            <a:round/>
            <a:headEnd len="med" w="med" type="none"/>
            <a:tailEnd len="med" w="med" type="none"/>
          </a:ln>
        </p:spPr>
      </p:cxnSp>
      <p:sp>
        <p:nvSpPr>
          <p:cNvPr id="104" name="Google Shape;104;p18"/>
          <p:cNvSpPr txBox="1"/>
          <p:nvPr/>
        </p:nvSpPr>
        <p:spPr>
          <a:xfrm>
            <a:off x="267325" y="2914700"/>
            <a:ext cx="7198800" cy="1163700"/>
          </a:xfrm>
          <a:prstGeom prst="rect">
            <a:avLst/>
          </a:prstGeom>
          <a:noFill/>
          <a:ln>
            <a:noFill/>
          </a:ln>
        </p:spPr>
        <p:txBody>
          <a:bodyPr anchorCtr="0" anchor="t" bIns="91425" lIns="91425" spcFirstLastPara="1" rIns="91425" wrap="square" tIns="91425">
            <a:spAutoFit/>
          </a:bodyPr>
          <a:lstStyle/>
          <a:p>
            <a:pPr indent="-304800" lvl="0" marL="457200" rtl="0" algn="just">
              <a:lnSpc>
                <a:spcPct val="140000"/>
              </a:lnSpc>
              <a:spcBef>
                <a:spcPts val="1100"/>
              </a:spcBef>
              <a:spcAft>
                <a:spcPts val="0"/>
              </a:spcAft>
              <a:buClr>
                <a:schemeClr val="dk1"/>
              </a:buClr>
              <a:buSzPts val="1200"/>
              <a:buChar char="●"/>
            </a:pPr>
            <a:r>
              <a:rPr lang="en" sz="1200">
                <a:solidFill>
                  <a:srgbClr val="222222"/>
                </a:solidFill>
                <a:latin typeface="Poppins"/>
                <a:ea typeface="Poppins"/>
                <a:cs typeface="Poppins"/>
                <a:sym typeface="Poppins"/>
              </a:rPr>
              <a:t>Diploma de estudios profesionales en Montreal, </a:t>
            </a:r>
            <a:r>
              <a:rPr b="1" i="1" lang="en" sz="1200">
                <a:solidFill>
                  <a:srgbClr val="333333"/>
                </a:solidFill>
                <a:highlight>
                  <a:srgbClr val="FFFFFF"/>
                </a:highlight>
                <a:latin typeface="Poppins"/>
                <a:ea typeface="Poppins"/>
                <a:cs typeface="Poppins"/>
                <a:sym typeface="Poppins"/>
              </a:rPr>
              <a:t>es un título postsecundario.</a:t>
            </a:r>
            <a:endParaRPr b="1" i="1" sz="1200">
              <a:solidFill>
                <a:srgbClr val="333333"/>
              </a:solidFill>
              <a:highlight>
                <a:srgbClr val="FFFFFF"/>
              </a:highlight>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rgbClr val="222222"/>
                </a:solidFill>
                <a:latin typeface="Poppins"/>
                <a:ea typeface="Poppins"/>
                <a:cs typeface="Poppins"/>
                <a:sym typeface="Poppins"/>
              </a:rPr>
              <a:t> Sustituyen las carreras universitarias y duran entre 2 y 3 años. </a:t>
            </a:r>
            <a:endParaRPr sz="1200">
              <a:solidFill>
                <a:srgbClr val="222222"/>
              </a:solidFill>
              <a:latin typeface="Poppins"/>
              <a:ea typeface="Poppins"/>
              <a:cs typeface="Poppins"/>
              <a:sym typeface="Poppins"/>
            </a:endParaRPr>
          </a:p>
          <a:p>
            <a:pPr indent="-304800" lvl="0" marL="457200" rtl="0" algn="just">
              <a:lnSpc>
                <a:spcPct val="140000"/>
              </a:lnSpc>
              <a:spcBef>
                <a:spcPts val="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Como requisito suelen pedir haber culminado el High School o una carrera completa en el país de origen.</a:t>
            </a:r>
            <a:endParaRPr sz="1200">
              <a:solidFill>
                <a:srgbClr val="222222"/>
              </a:solidFill>
              <a:latin typeface="Poppins"/>
              <a:ea typeface="Poppins"/>
              <a:cs typeface="Poppins"/>
              <a:sym typeface="Poppins"/>
            </a:endParaRPr>
          </a:p>
        </p:txBody>
      </p:sp>
      <p:pic>
        <p:nvPicPr>
          <p:cNvPr id="105" name="Google Shape;105;p18"/>
          <p:cNvPicPr preferRelativeResize="0"/>
          <p:nvPr/>
        </p:nvPicPr>
        <p:blipFill>
          <a:blip r:embed="rId3">
            <a:alphaModFix/>
          </a:blip>
          <a:stretch>
            <a:fillRect/>
          </a:stretch>
        </p:blipFill>
        <p:spPr>
          <a:xfrm>
            <a:off x="7718525" y="131650"/>
            <a:ext cx="1073300" cy="1073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Clr>
                <a:srgbClr val="000000"/>
              </a:buClr>
              <a:buFont typeface="Arial"/>
              <a:buNone/>
            </a:pPr>
            <a:r>
              <a:rPr lang="en" sz="2500">
                <a:solidFill>
                  <a:srgbClr val="3F46FC"/>
                </a:solidFill>
                <a:latin typeface="Poppins"/>
                <a:ea typeface="Poppins"/>
                <a:cs typeface="Poppins"/>
                <a:sym typeface="Poppins"/>
              </a:rPr>
              <a:t>AEC</a:t>
            </a:r>
            <a:endParaRPr b="0" sz="2900">
              <a:solidFill>
                <a:srgbClr val="3F46FC"/>
              </a:solidFill>
              <a:latin typeface="Poppins Medium"/>
              <a:ea typeface="Poppins Medium"/>
              <a:cs typeface="Poppins Medium"/>
              <a:sym typeface="Poppins Medium"/>
            </a:endParaRPr>
          </a:p>
        </p:txBody>
      </p:sp>
      <p:sp>
        <p:nvSpPr>
          <p:cNvPr id="111" name="Google Shape;111;p19"/>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3F46F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12" name="Google Shape;112;p19"/>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13" name="Google Shape;113;p19"/>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sp>
        <p:nvSpPr>
          <p:cNvPr id="114" name="Google Shape;114;p19"/>
          <p:cNvSpPr txBox="1"/>
          <p:nvPr/>
        </p:nvSpPr>
        <p:spPr>
          <a:xfrm>
            <a:off x="475050" y="1364225"/>
            <a:ext cx="7059300" cy="14829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Char char="●"/>
            </a:pPr>
            <a:r>
              <a:rPr lang="en" sz="1200">
                <a:solidFill>
                  <a:srgbClr val="222222"/>
                </a:solidFill>
                <a:latin typeface="Poppins"/>
                <a:ea typeface="Poppins"/>
                <a:cs typeface="Poppins"/>
                <a:sym typeface="Poppins"/>
              </a:rPr>
              <a:t>“Attestation of College Studies” en Francés</a:t>
            </a:r>
            <a:r>
              <a:rPr lang="en" sz="1200">
                <a:solidFill>
                  <a:srgbClr val="4D5156"/>
                </a:solidFill>
                <a:highlight>
                  <a:srgbClr val="FFFFFF"/>
                </a:highlight>
                <a:latin typeface="Poppins"/>
                <a:ea typeface="Poppins"/>
                <a:cs typeface="Poppins"/>
                <a:sym typeface="Poppins"/>
              </a:rPr>
              <a:t>.</a:t>
            </a:r>
            <a:endParaRPr sz="1200">
              <a:solidFill>
                <a:srgbClr val="4D5156"/>
              </a:solidFill>
              <a:highlight>
                <a:srgbClr val="FFFFFF"/>
              </a:highlight>
              <a:latin typeface="Poppins"/>
              <a:ea typeface="Poppins"/>
              <a:cs typeface="Poppins"/>
              <a:sym typeface="Poppins"/>
            </a:endParaRPr>
          </a:p>
          <a:p>
            <a:pPr indent="-304800" lvl="0" marL="457200" rtl="0" algn="just">
              <a:lnSpc>
                <a:spcPct val="150000"/>
              </a:lnSpc>
              <a:spcBef>
                <a:spcPts val="1100"/>
              </a:spcBef>
              <a:spcAft>
                <a:spcPts val="0"/>
              </a:spcAft>
              <a:buClr>
                <a:schemeClr val="dk1"/>
              </a:buClr>
              <a:buSzPts val="1200"/>
              <a:buChar char="●"/>
            </a:pPr>
            <a:r>
              <a:rPr lang="en" sz="1200">
                <a:solidFill>
                  <a:srgbClr val="222222"/>
                </a:solidFill>
                <a:latin typeface="Poppins"/>
                <a:ea typeface="Poppins"/>
                <a:cs typeface="Poppins"/>
                <a:sym typeface="Poppins"/>
              </a:rPr>
              <a:t>Atestación de estudios colegiados en Montreal. </a:t>
            </a:r>
            <a:r>
              <a:rPr lang="en" sz="1200">
                <a:solidFill>
                  <a:srgbClr val="222222"/>
                </a:solidFill>
                <a:latin typeface="Poppins"/>
                <a:ea typeface="Poppins"/>
                <a:cs typeface="Poppins"/>
                <a:sym typeface="Poppins"/>
              </a:rPr>
              <a:t>Duran 1 o 2 años (para adultos) que ya tienen licenciatura o diplomados y quieren vivir una experiencia internacional</a:t>
            </a:r>
            <a:r>
              <a:rPr lang="en" sz="1200">
                <a:solidFill>
                  <a:srgbClr val="494949"/>
                </a:solidFill>
                <a:latin typeface="Poppins"/>
                <a:ea typeface="Poppins"/>
                <a:cs typeface="Poppins"/>
                <a:sym typeface="Poppins"/>
              </a:rPr>
              <a:t>. </a:t>
            </a:r>
            <a:endParaRPr sz="1200">
              <a:solidFill>
                <a:srgbClr val="494949"/>
              </a:solidFill>
              <a:latin typeface="Poppins"/>
              <a:ea typeface="Poppins"/>
              <a:cs typeface="Poppins"/>
              <a:sym typeface="Poppins"/>
            </a:endParaRPr>
          </a:p>
          <a:p>
            <a:pPr indent="0" lvl="0" marL="457200" rtl="0" algn="just">
              <a:lnSpc>
                <a:spcPct val="150000"/>
              </a:lnSpc>
              <a:spcBef>
                <a:spcPts val="1100"/>
              </a:spcBef>
              <a:spcAft>
                <a:spcPts val="1100"/>
              </a:spcAft>
              <a:buNone/>
            </a:pPr>
            <a:r>
              <a:t/>
            </a:r>
            <a:endParaRPr sz="1200">
              <a:solidFill>
                <a:srgbClr val="494949"/>
              </a:solidFill>
              <a:latin typeface="Poppins"/>
              <a:ea typeface="Poppins"/>
              <a:cs typeface="Poppins"/>
              <a:sym typeface="Poppins"/>
            </a:endParaRPr>
          </a:p>
        </p:txBody>
      </p:sp>
      <p:pic>
        <p:nvPicPr>
          <p:cNvPr id="115" name="Google Shape;115;p19"/>
          <p:cNvPicPr preferRelativeResize="0"/>
          <p:nvPr/>
        </p:nvPicPr>
        <p:blipFill>
          <a:blip r:embed="rId3">
            <a:alphaModFix/>
          </a:blip>
          <a:stretch>
            <a:fillRect/>
          </a:stretch>
        </p:blipFill>
        <p:spPr>
          <a:xfrm>
            <a:off x="7838375" y="250325"/>
            <a:ext cx="1073300" cy="1073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Co-Ops </a:t>
            </a:r>
            <a:endParaRPr b="0" sz="2900">
              <a:solidFill>
                <a:srgbClr val="3F46FC"/>
              </a:solidFill>
              <a:latin typeface="Poppins Medium"/>
              <a:ea typeface="Poppins Medium"/>
              <a:cs typeface="Poppins Medium"/>
              <a:sym typeface="Poppins Medium"/>
            </a:endParaRPr>
          </a:p>
        </p:txBody>
      </p:sp>
      <p:sp>
        <p:nvSpPr>
          <p:cNvPr id="121" name="Google Shape;121;p20"/>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22" name="Google Shape;122;p20"/>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23" name="Google Shape;123;p20"/>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sp>
        <p:nvSpPr>
          <p:cNvPr id="124" name="Google Shape;124;p20"/>
          <p:cNvSpPr txBox="1"/>
          <p:nvPr/>
        </p:nvSpPr>
        <p:spPr>
          <a:xfrm>
            <a:off x="478050" y="1786650"/>
            <a:ext cx="7314600" cy="18957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0"/>
              </a:spcBef>
              <a:spcAft>
                <a:spcPts val="0"/>
              </a:spcAft>
              <a:buClr>
                <a:srgbClr val="222222"/>
              </a:buClr>
              <a:buSzPts val="1200"/>
              <a:buFont typeface="Poppins"/>
              <a:buChar char="●"/>
            </a:pPr>
            <a:r>
              <a:rPr b="1" lang="en" sz="1200">
                <a:solidFill>
                  <a:srgbClr val="222222"/>
                </a:solidFill>
                <a:latin typeface="Poppins"/>
                <a:ea typeface="Poppins"/>
                <a:cs typeface="Poppins"/>
                <a:sym typeface="Poppins"/>
              </a:rPr>
              <a:t>Detalle: </a:t>
            </a:r>
            <a:endParaRPr b="1" sz="1200">
              <a:solidFill>
                <a:srgbClr val="222222"/>
              </a:solidFill>
              <a:latin typeface="Poppins"/>
              <a:ea typeface="Poppins"/>
              <a:cs typeface="Poppins"/>
              <a:sym typeface="Poppins"/>
            </a:endParaRPr>
          </a:p>
          <a:p>
            <a:pPr indent="-304800" lvl="1" marL="914400" rtl="0" algn="just">
              <a:lnSpc>
                <a:spcPct val="150000"/>
              </a:lnSpc>
              <a:spcBef>
                <a:spcPts val="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Mitad estudio (20 Horas de permiso de trabajo)</a:t>
            </a:r>
            <a:endParaRPr sz="1200">
              <a:solidFill>
                <a:srgbClr val="222222"/>
              </a:solidFill>
              <a:latin typeface="Poppins"/>
              <a:ea typeface="Poppins"/>
              <a:cs typeface="Poppins"/>
              <a:sym typeface="Poppins"/>
            </a:endParaRPr>
          </a:p>
          <a:p>
            <a:pPr indent="-304800" lvl="1" marL="914400" rtl="0" algn="just">
              <a:lnSpc>
                <a:spcPct val="150000"/>
              </a:lnSpc>
              <a:spcBef>
                <a:spcPts val="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Mitad trabajo (hasta 40 horas de permiso de trabajo)</a:t>
            </a:r>
            <a:endParaRPr sz="1200">
              <a:solidFill>
                <a:srgbClr val="222222"/>
              </a:solidFill>
              <a:latin typeface="Poppins"/>
              <a:ea typeface="Poppins"/>
              <a:cs typeface="Poppins"/>
              <a:sym typeface="Poppins"/>
            </a:endParaRPr>
          </a:p>
          <a:p>
            <a:pPr indent="-304800" lvl="0" marL="457200" rtl="0" algn="just">
              <a:lnSpc>
                <a:spcPct val="150000"/>
              </a:lnSpc>
              <a:spcBef>
                <a:spcPts val="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Suelen ser programas ofrecidos por Instituciones Privadas. </a:t>
            </a:r>
            <a:endParaRPr sz="1200">
              <a:solidFill>
                <a:srgbClr val="222222"/>
              </a:solidFill>
              <a:latin typeface="Poppins"/>
              <a:ea typeface="Poppins"/>
              <a:cs typeface="Poppins"/>
              <a:sym typeface="Poppins"/>
            </a:endParaRPr>
          </a:p>
          <a:p>
            <a:pPr indent="-304800" lvl="0" marL="457200" rtl="0" algn="just">
              <a:lnSpc>
                <a:spcPct val="150000"/>
              </a:lnSpc>
              <a:spcBef>
                <a:spcPts val="0"/>
              </a:spcBef>
              <a:spcAft>
                <a:spcPts val="0"/>
              </a:spcAft>
              <a:buClr>
                <a:srgbClr val="000000"/>
              </a:buClr>
              <a:buSzPts val="1200"/>
              <a:buFont typeface="Poppins"/>
              <a:buChar char="●"/>
            </a:pPr>
            <a:r>
              <a:rPr lang="en" sz="1200">
                <a:solidFill>
                  <a:srgbClr val="000000"/>
                </a:solidFill>
                <a:latin typeface="Poppins"/>
                <a:ea typeface="Poppins"/>
                <a:cs typeface="Poppins"/>
                <a:sym typeface="Poppins"/>
              </a:rPr>
              <a:t>La mayoría de edad es requerida, por lo general no se requiere título universitario.</a:t>
            </a:r>
            <a:endParaRPr sz="1200">
              <a:solidFill>
                <a:srgbClr val="3F46FC"/>
              </a:solidFill>
              <a:highlight>
                <a:srgbClr val="FFFF00"/>
              </a:highlight>
              <a:latin typeface="Poppins"/>
              <a:ea typeface="Poppins"/>
              <a:cs typeface="Poppins"/>
              <a:sym typeface="Poppins"/>
            </a:endParaRPr>
          </a:p>
          <a:p>
            <a:pPr indent="0" lvl="0" marL="0" rtl="0" algn="just">
              <a:lnSpc>
                <a:spcPct val="15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
        <p:nvSpPr>
          <p:cNvPr id="125" name="Google Shape;125;p20"/>
          <p:cNvSpPr txBox="1"/>
          <p:nvPr/>
        </p:nvSpPr>
        <p:spPr>
          <a:xfrm>
            <a:off x="607200" y="1052550"/>
            <a:ext cx="6779700" cy="6465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000"/>
              </a:spcBef>
              <a:spcAft>
                <a:spcPts val="0"/>
              </a:spcAft>
              <a:buNone/>
            </a:pPr>
            <a:r>
              <a:rPr lang="en" sz="1200">
                <a:solidFill>
                  <a:srgbClr val="3F46FC"/>
                </a:solidFill>
                <a:latin typeface="Poppins SemiBold"/>
                <a:ea typeface="Poppins SemiBold"/>
                <a:cs typeface="Poppins SemiBold"/>
                <a:sym typeface="Poppins SemiBold"/>
              </a:rPr>
              <a:t>Los programas CoOp tienen una estructura de 50% estudios </a:t>
            </a:r>
            <a:r>
              <a:rPr lang="en" sz="1200">
                <a:solidFill>
                  <a:srgbClr val="3F46FC"/>
                </a:solidFill>
                <a:latin typeface="Poppins SemiBold"/>
                <a:ea typeface="Poppins SemiBold"/>
                <a:cs typeface="Poppins SemiBold"/>
                <a:sym typeface="Poppins SemiBold"/>
              </a:rPr>
              <a:t>teóricos</a:t>
            </a:r>
            <a:r>
              <a:rPr lang="en" sz="1200">
                <a:solidFill>
                  <a:srgbClr val="3F46FC"/>
                </a:solidFill>
                <a:latin typeface="Poppins SemiBold"/>
                <a:ea typeface="Poppins SemiBold"/>
                <a:cs typeface="Poppins SemiBold"/>
                <a:sym typeface="Poppins SemiBold"/>
              </a:rPr>
              <a:t> y 50% estudios prácticos (prácticas profesionales, usualmente remuneradas)</a:t>
            </a:r>
            <a:endParaRPr sz="1200">
              <a:latin typeface="Poppins"/>
              <a:ea typeface="Poppins"/>
              <a:cs typeface="Poppins"/>
              <a:sym typeface="Poppins"/>
            </a:endParaRPr>
          </a:p>
        </p:txBody>
      </p:sp>
      <p:pic>
        <p:nvPicPr>
          <p:cNvPr id="126" name="Google Shape;126;p20"/>
          <p:cNvPicPr preferRelativeResize="0"/>
          <p:nvPr/>
        </p:nvPicPr>
        <p:blipFill>
          <a:blip r:embed="rId3">
            <a:alphaModFix/>
          </a:blip>
          <a:stretch>
            <a:fillRect/>
          </a:stretch>
        </p:blipFill>
        <p:spPr>
          <a:xfrm>
            <a:off x="7792700" y="216225"/>
            <a:ext cx="1073300" cy="1073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0" name="Shape 130"/>
        <p:cNvGrpSpPr/>
        <p:nvPr/>
      </p:nvGrpSpPr>
      <p:grpSpPr>
        <a:xfrm>
          <a:off x="0" y="0"/>
          <a:ext cx="0" cy="0"/>
          <a:chOff x="0" y="0"/>
          <a:chExt cx="0" cy="0"/>
        </a:xfrm>
      </p:grpSpPr>
      <p:sp>
        <p:nvSpPr>
          <p:cNvPr id="131" name="Google Shape;131;p21"/>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CERTIFICATE</a:t>
            </a:r>
            <a:endParaRPr b="0" sz="2900">
              <a:solidFill>
                <a:srgbClr val="3F46FC"/>
              </a:solidFill>
              <a:latin typeface="Poppins Medium"/>
              <a:ea typeface="Poppins Medium"/>
              <a:cs typeface="Poppins Medium"/>
              <a:sym typeface="Poppins Medium"/>
            </a:endParaRPr>
          </a:p>
        </p:txBody>
      </p:sp>
      <p:sp>
        <p:nvSpPr>
          <p:cNvPr id="132" name="Google Shape;132;p21"/>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33" name="Google Shape;133;p21"/>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34" name="Google Shape;134;p21"/>
          <p:cNvSpPr txBox="1"/>
          <p:nvPr/>
        </p:nvSpPr>
        <p:spPr>
          <a:xfrm>
            <a:off x="478050" y="1390250"/>
            <a:ext cx="6853500" cy="25911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técnicos enfocados en un área o rama específica.</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Suelen durar 1 año.</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Son considerados como programas Undergraduate, como requisito se pide haber culminado High School o una carrera completa en el país de origen.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recién han culminado estudios secundarios.</a:t>
            </a:r>
            <a:endParaRPr sz="1200">
              <a:solidFill>
                <a:schemeClr val="dk1"/>
              </a:solidFill>
              <a:latin typeface="Poppins"/>
              <a:ea typeface="Poppins"/>
              <a:cs typeface="Poppins"/>
              <a:sym typeface="Poppins"/>
            </a:endParaRPr>
          </a:p>
          <a:p>
            <a:pPr indent="0" lvl="0" marL="0" rtl="0" algn="just">
              <a:lnSpc>
                <a:spcPct val="15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5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
        <p:nvSpPr>
          <p:cNvPr id="135" name="Google Shape;135;p21"/>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pic>
        <p:nvPicPr>
          <p:cNvPr id="136" name="Google Shape;136;p21"/>
          <p:cNvPicPr preferRelativeResize="0"/>
          <p:nvPr/>
        </p:nvPicPr>
        <p:blipFill>
          <a:blip r:embed="rId3">
            <a:alphaModFix/>
          </a:blip>
          <a:stretch>
            <a:fillRect/>
          </a:stretch>
        </p:blipFill>
        <p:spPr>
          <a:xfrm>
            <a:off x="7709300" y="216225"/>
            <a:ext cx="1073300" cy="1073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DIPLOMA</a:t>
            </a:r>
            <a:endParaRPr b="0" sz="2900">
              <a:solidFill>
                <a:srgbClr val="3F46FC"/>
              </a:solidFill>
              <a:latin typeface="Poppins Medium"/>
              <a:ea typeface="Poppins Medium"/>
              <a:cs typeface="Poppins Medium"/>
              <a:sym typeface="Poppins Medium"/>
            </a:endParaRPr>
          </a:p>
        </p:txBody>
      </p:sp>
      <p:sp>
        <p:nvSpPr>
          <p:cNvPr id="142" name="Google Shape;142;p22"/>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FF576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43" name="Google Shape;143;p22"/>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44" name="Google Shape;144;p22"/>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pic>
        <p:nvPicPr>
          <p:cNvPr id="145" name="Google Shape;145;p22"/>
          <p:cNvPicPr preferRelativeResize="0"/>
          <p:nvPr/>
        </p:nvPicPr>
        <p:blipFill>
          <a:blip r:embed="rId3">
            <a:alphaModFix/>
          </a:blip>
          <a:stretch>
            <a:fillRect/>
          </a:stretch>
        </p:blipFill>
        <p:spPr>
          <a:xfrm>
            <a:off x="7663225" y="250325"/>
            <a:ext cx="1073300" cy="1073300"/>
          </a:xfrm>
          <a:prstGeom prst="rect">
            <a:avLst/>
          </a:prstGeom>
          <a:noFill/>
          <a:ln>
            <a:noFill/>
          </a:ln>
        </p:spPr>
      </p:pic>
      <p:sp>
        <p:nvSpPr>
          <p:cNvPr id="146" name="Google Shape;146;p22"/>
          <p:cNvSpPr txBox="1"/>
          <p:nvPr/>
        </p:nvSpPr>
        <p:spPr>
          <a:xfrm>
            <a:off x="475050" y="1076975"/>
            <a:ext cx="7013100" cy="23139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similares a los certificados, pero con duración de 2 años porque requieren más créditos para graduarse. </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Enfocados en áreas vocacionales o más </a:t>
            </a:r>
            <a:r>
              <a:rPr lang="en" sz="1200">
                <a:solidFill>
                  <a:schemeClr val="dk1"/>
                </a:solidFill>
                <a:latin typeface="Poppins"/>
                <a:ea typeface="Poppins"/>
                <a:cs typeface="Poppins"/>
                <a:sym typeface="Poppins"/>
              </a:rPr>
              <a:t>técnicas</a:t>
            </a:r>
            <a:r>
              <a:rPr lang="en" sz="1200">
                <a:solidFill>
                  <a:schemeClr val="dk1"/>
                </a:solidFill>
                <a:latin typeface="Poppins"/>
                <a:ea typeface="Poppins"/>
                <a:cs typeface="Poppins"/>
                <a:sym typeface="Poppins"/>
              </a:rPr>
              <a:t>..</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Son considerados como programas Undergraduate, como requisito se pide haber culminado High School o una carrera completa en el país de origen.</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recién han culminado estudios secundarios.</a:t>
            </a:r>
            <a:endParaRPr sz="1200">
              <a:solidFill>
                <a:schemeClr val="dk1"/>
              </a:solidFill>
              <a:latin typeface="Poppins"/>
              <a:ea typeface="Poppins"/>
              <a:cs typeface="Poppins"/>
              <a:sym typeface="Poppins"/>
            </a:endParaRPr>
          </a:p>
          <a:p>
            <a:pPr indent="0" lvl="0" marL="0" rtl="0" algn="just">
              <a:lnSpc>
                <a:spcPct val="14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4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
        <p:nvSpPr>
          <p:cNvPr id="147" name="Google Shape;147;p22"/>
          <p:cNvSpPr txBox="1"/>
          <p:nvPr>
            <p:ph type="title"/>
          </p:nvPr>
        </p:nvSpPr>
        <p:spPr>
          <a:xfrm>
            <a:off x="630450" y="2673313"/>
            <a:ext cx="7198800" cy="773700"/>
          </a:xfrm>
          <a:prstGeom prst="rect">
            <a:avLst/>
          </a:prstGeom>
          <a:noFill/>
          <a:ln>
            <a:noFill/>
          </a:ln>
        </p:spPr>
        <p:txBody>
          <a:bodyPr anchorCtr="0" anchor="ctr" bIns="0" lIns="0" spcFirstLastPara="1" rIns="0" wrap="square" tIns="5475">
            <a:normAutofit/>
          </a:bodyPr>
          <a:lstStyle/>
          <a:p>
            <a:pPr indent="0" lvl="0" marL="0" rtl="0" algn="l">
              <a:spcBef>
                <a:spcPts val="0"/>
              </a:spcBef>
              <a:spcAft>
                <a:spcPts val="1000"/>
              </a:spcAft>
              <a:buClr>
                <a:schemeClr val="dk1"/>
              </a:buClr>
              <a:buSzPts val="1100"/>
              <a:buFont typeface="Arial"/>
              <a:buNone/>
            </a:pPr>
            <a:r>
              <a:rPr lang="en" sz="2200">
                <a:solidFill>
                  <a:srgbClr val="3F46FC"/>
                </a:solidFill>
                <a:latin typeface="Poppins"/>
                <a:ea typeface="Poppins"/>
                <a:cs typeface="Poppins"/>
                <a:sym typeface="Poppins"/>
              </a:rPr>
              <a:t>ADVANCED DIPLOMA</a:t>
            </a:r>
            <a:endParaRPr sz="3100">
              <a:solidFill>
                <a:srgbClr val="3F46FC"/>
              </a:solidFill>
              <a:latin typeface="Poppins"/>
              <a:ea typeface="Poppins"/>
              <a:cs typeface="Poppins"/>
              <a:sym typeface="Poppins"/>
            </a:endParaRPr>
          </a:p>
        </p:txBody>
      </p:sp>
      <p:cxnSp>
        <p:nvCxnSpPr>
          <p:cNvPr id="148" name="Google Shape;148;p22"/>
          <p:cNvCxnSpPr/>
          <p:nvPr/>
        </p:nvCxnSpPr>
        <p:spPr>
          <a:xfrm flipH="1">
            <a:off x="475050" y="2912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49" name="Google Shape;149;p22"/>
          <p:cNvSpPr txBox="1"/>
          <p:nvPr/>
        </p:nvSpPr>
        <p:spPr>
          <a:xfrm>
            <a:off x="630450" y="3291225"/>
            <a:ext cx="7032900" cy="2377500"/>
          </a:xfrm>
          <a:prstGeom prst="rect">
            <a:avLst/>
          </a:prstGeom>
          <a:noFill/>
          <a:ln>
            <a:noFill/>
          </a:ln>
        </p:spPr>
        <p:txBody>
          <a:bodyPr anchorCtr="0" anchor="t" bIns="91425" lIns="91425" spcFirstLastPara="1" rIns="91425" wrap="square" tIns="91425">
            <a:spAutoFit/>
          </a:bodyPr>
          <a:lstStyle/>
          <a:p>
            <a:pPr indent="-304800" lvl="0" marL="457200" rtl="0" algn="just">
              <a:lnSpc>
                <a:spcPct val="115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La diferencia con los diplomas es la duración, los Advanced Diplomas suelen durar 3 años.</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Son también considerados como programas Undergraduate, como requisito se pide haber culminado High School o una carrera completa en el país de origen.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recién han culminado estudios secundarios.</a:t>
            </a:r>
            <a:endParaRPr sz="1200">
              <a:solidFill>
                <a:schemeClr val="dk1"/>
              </a:solidFill>
              <a:latin typeface="Poppins"/>
              <a:ea typeface="Poppins"/>
              <a:cs typeface="Poppins"/>
              <a:sym typeface="Poppins"/>
            </a:endParaRPr>
          </a:p>
          <a:p>
            <a:pPr indent="0" lvl="0" marL="457200" rtl="0" algn="just">
              <a:lnSpc>
                <a:spcPct val="115000"/>
              </a:lnSpc>
              <a:spcBef>
                <a:spcPts val="1000"/>
              </a:spcBef>
              <a:spcAft>
                <a:spcPts val="0"/>
              </a:spcAft>
              <a:buNone/>
            </a:pPr>
            <a:r>
              <a:t/>
            </a:r>
            <a:endParaRPr sz="1200">
              <a:solidFill>
                <a:schemeClr val="dk1"/>
              </a:solidFill>
              <a:latin typeface="Poppins"/>
              <a:ea typeface="Poppins"/>
              <a:cs typeface="Poppins"/>
              <a:sym typeface="Poppins"/>
            </a:endParaRPr>
          </a:p>
          <a:p>
            <a:pPr indent="0" lvl="0" marL="0" rtl="0" algn="just">
              <a:lnSpc>
                <a:spcPct val="14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4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46FC">
            <a:alpha val="49020"/>
          </a:srgbClr>
        </a:solidFill>
      </p:bgPr>
    </p:bg>
    <p:spTree>
      <p:nvGrpSpPr>
        <p:cNvPr id="153" name="Shape 153"/>
        <p:cNvGrpSpPr/>
        <p:nvPr/>
      </p:nvGrpSpPr>
      <p:grpSpPr>
        <a:xfrm>
          <a:off x="0" y="0"/>
          <a:ext cx="0" cy="0"/>
          <a:chOff x="0" y="0"/>
          <a:chExt cx="0" cy="0"/>
        </a:xfrm>
      </p:grpSpPr>
      <p:sp>
        <p:nvSpPr>
          <p:cNvPr id="154" name="Google Shape;154;p23"/>
          <p:cNvSpPr txBox="1"/>
          <p:nvPr/>
        </p:nvSpPr>
        <p:spPr>
          <a:xfrm>
            <a:off x="2161050" y="2319375"/>
            <a:ext cx="47556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FFFFFF"/>
                </a:solidFill>
                <a:latin typeface="Poppins"/>
                <a:ea typeface="Poppins"/>
                <a:cs typeface="Poppins"/>
                <a:sym typeface="Poppins"/>
              </a:rPr>
              <a:t>DEGREE - HIGHER EDUCATION</a:t>
            </a:r>
            <a:endParaRPr b="1" sz="2200">
              <a:solidFill>
                <a:srgbClr val="FFFFFF"/>
              </a:solidFill>
              <a:latin typeface="Poppins"/>
              <a:ea typeface="Poppins"/>
              <a:cs typeface="Poppins"/>
              <a:sym typeface="Poppins"/>
            </a:endParaRPr>
          </a:p>
        </p:txBody>
      </p:sp>
      <p:pic>
        <p:nvPicPr>
          <p:cNvPr id="155" name="Google Shape;155;p23"/>
          <p:cNvPicPr preferRelativeResize="0"/>
          <p:nvPr/>
        </p:nvPicPr>
        <p:blipFill>
          <a:blip r:embed="rId3">
            <a:alphaModFix/>
          </a:blip>
          <a:stretch>
            <a:fillRect/>
          </a:stretch>
        </p:blipFill>
        <p:spPr>
          <a:xfrm>
            <a:off x="5699425" y="3136400"/>
            <a:ext cx="419100" cy="238125"/>
          </a:xfrm>
          <a:prstGeom prst="rect">
            <a:avLst/>
          </a:prstGeom>
          <a:noFill/>
          <a:ln>
            <a:noFill/>
          </a:ln>
        </p:spPr>
      </p:pic>
      <p:pic>
        <p:nvPicPr>
          <p:cNvPr id="156" name="Google Shape;156;p23"/>
          <p:cNvPicPr preferRelativeResize="0"/>
          <p:nvPr/>
        </p:nvPicPr>
        <p:blipFill>
          <a:blip r:embed="rId4">
            <a:alphaModFix/>
          </a:blip>
          <a:stretch>
            <a:fillRect/>
          </a:stretch>
        </p:blipFill>
        <p:spPr>
          <a:xfrm>
            <a:off x="2783400" y="2019300"/>
            <a:ext cx="247650" cy="247650"/>
          </a:xfrm>
          <a:prstGeom prst="rect">
            <a:avLst/>
          </a:prstGeom>
          <a:noFill/>
          <a:ln>
            <a:noFill/>
          </a:ln>
        </p:spPr>
      </p:pic>
      <p:pic>
        <p:nvPicPr>
          <p:cNvPr id="157" name="Google Shape;157;p23"/>
          <p:cNvPicPr preferRelativeResize="0"/>
          <p:nvPr/>
        </p:nvPicPr>
        <p:blipFill>
          <a:blip r:embed="rId5">
            <a:alphaModFix/>
          </a:blip>
          <a:stretch>
            <a:fillRect/>
          </a:stretch>
        </p:blipFill>
        <p:spPr>
          <a:xfrm flipH="1">
            <a:off x="8484034" y="4568491"/>
            <a:ext cx="419100" cy="419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1" name="Shape 161"/>
        <p:cNvGrpSpPr/>
        <p:nvPr/>
      </p:nvGrpSpPr>
      <p:grpSpPr>
        <a:xfrm>
          <a:off x="0" y="0"/>
          <a:ext cx="0" cy="0"/>
          <a:chOff x="0" y="0"/>
          <a:chExt cx="0" cy="0"/>
        </a:xfrm>
      </p:grpSpPr>
      <p:sp>
        <p:nvSpPr>
          <p:cNvPr id="162" name="Google Shape;162;p24"/>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BACHELORS</a:t>
            </a:r>
            <a:endParaRPr sz="2900">
              <a:solidFill>
                <a:srgbClr val="3F46FC"/>
              </a:solidFill>
              <a:latin typeface="Poppins"/>
              <a:ea typeface="Poppins"/>
              <a:cs typeface="Poppins"/>
              <a:sym typeface="Poppins"/>
            </a:endParaRPr>
          </a:p>
        </p:txBody>
      </p:sp>
      <p:sp>
        <p:nvSpPr>
          <p:cNvPr id="163" name="Google Shape;163;p24"/>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64" name="Google Shape;164;p24"/>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65" name="Google Shape;165;p24"/>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sp>
        <p:nvSpPr>
          <p:cNvPr id="166" name="Google Shape;166;p24"/>
          <p:cNvSpPr txBox="1"/>
          <p:nvPr/>
        </p:nvSpPr>
        <p:spPr>
          <a:xfrm>
            <a:off x="475050" y="1229375"/>
            <a:ext cx="6902700" cy="27192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o carreras universitarias que brinda un certificado de Higher Education.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Son considerados como programas Undergraduate, como requisito se pide haber culminado High School o una carrera completa en el país de origen.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 Suelen durar entre 4 a 5 años.</a:t>
            </a:r>
            <a:endParaRPr sz="1200">
              <a:solidFill>
                <a:schemeClr val="dk1"/>
              </a:solidFill>
              <a:latin typeface="Poppins"/>
              <a:ea typeface="Poppins"/>
              <a:cs typeface="Poppins"/>
              <a:sym typeface="Poppins"/>
            </a:endParaRPr>
          </a:p>
          <a:p>
            <a:pPr indent="0" lvl="0" marL="457200" rtl="0" algn="just">
              <a:lnSpc>
                <a:spcPct val="150000"/>
              </a:lnSpc>
              <a:spcBef>
                <a:spcPts val="1000"/>
              </a:spcBef>
              <a:spcAft>
                <a:spcPts val="0"/>
              </a:spcAft>
              <a:buNone/>
            </a:pPr>
            <a:r>
              <a:t/>
            </a:r>
            <a:endParaRPr sz="1200">
              <a:solidFill>
                <a:schemeClr val="dk1"/>
              </a:solidFill>
              <a:latin typeface="Poppins"/>
              <a:ea typeface="Poppins"/>
              <a:cs typeface="Poppins"/>
              <a:sym typeface="Poppins"/>
            </a:endParaRPr>
          </a:p>
          <a:p>
            <a:pPr indent="0" lvl="0" marL="0" rtl="0" algn="just">
              <a:lnSpc>
                <a:spcPct val="15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5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pic>
        <p:nvPicPr>
          <p:cNvPr id="167" name="Google Shape;167;p24"/>
          <p:cNvPicPr preferRelativeResize="0"/>
          <p:nvPr/>
        </p:nvPicPr>
        <p:blipFill>
          <a:blip r:embed="rId3">
            <a:alphaModFix/>
          </a:blip>
          <a:stretch>
            <a:fillRect/>
          </a:stretch>
        </p:blipFill>
        <p:spPr>
          <a:xfrm>
            <a:off x="7663225" y="250325"/>
            <a:ext cx="1073300" cy="1073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593900" y="366025"/>
            <a:ext cx="81687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GRADUATE CERTIFICATE</a:t>
            </a:r>
            <a:endParaRPr sz="2500">
              <a:solidFill>
                <a:srgbClr val="3F46FC"/>
              </a:solidFill>
              <a:latin typeface="Poppins"/>
              <a:ea typeface="Poppins"/>
              <a:cs typeface="Poppins"/>
              <a:sym typeface="Poppins"/>
            </a:endParaRPr>
          </a:p>
        </p:txBody>
      </p:sp>
      <p:sp>
        <p:nvSpPr>
          <p:cNvPr id="173" name="Google Shape;173;p25"/>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74" name="Google Shape;174;p25"/>
          <p:cNvCxnSpPr/>
          <p:nvPr/>
        </p:nvCxnSpPr>
        <p:spPr>
          <a:xfrm flipH="1">
            <a:off x="475175" y="486550"/>
            <a:ext cx="2100" cy="460800"/>
          </a:xfrm>
          <a:prstGeom prst="straightConnector1">
            <a:avLst/>
          </a:prstGeom>
          <a:noFill/>
          <a:ln cap="flat" cmpd="sng" w="19050">
            <a:solidFill>
              <a:srgbClr val="3F46FC"/>
            </a:solidFill>
            <a:prstDash val="solid"/>
            <a:round/>
            <a:headEnd len="med" w="med" type="none"/>
            <a:tailEnd len="med" w="med" type="none"/>
          </a:ln>
        </p:spPr>
      </p:cxnSp>
      <p:sp>
        <p:nvSpPr>
          <p:cNvPr id="175" name="Google Shape;175;p25"/>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pic>
        <p:nvPicPr>
          <p:cNvPr id="176" name="Google Shape;176;p25"/>
          <p:cNvPicPr preferRelativeResize="0"/>
          <p:nvPr/>
        </p:nvPicPr>
        <p:blipFill>
          <a:blip r:embed="rId3">
            <a:alphaModFix/>
          </a:blip>
          <a:stretch>
            <a:fillRect/>
          </a:stretch>
        </p:blipFill>
        <p:spPr>
          <a:xfrm>
            <a:off x="7663225" y="250325"/>
            <a:ext cx="1073300" cy="1073300"/>
          </a:xfrm>
          <a:prstGeom prst="rect">
            <a:avLst/>
          </a:prstGeom>
          <a:noFill/>
          <a:ln>
            <a:noFill/>
          </a:ln>
        </p:spPr>
      </p:pic>
      <p:sp>
        <p:nvSpPr>
          <p:cNvPr id="177" name="Google Shape;177;p25"/>
          <p:cNvSpPr txBox="1"/>
          <p:nvPr/>
        </p:nvSpPr>
        <p:spPr>
          <a:xfrm>
            <a:off x="478050" y="1390250"/>
            <a:ext cx="6761400" cy="28680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técnicos enfocados en un área o rama específica.</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Suelen durar entre 1 o 2 años.</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A diferencia de los Certificates, son considerados como programas Postgraduates, como requisito se pide haber culminado una carrera completa en el país de origen.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ya tienen estudios post secundarios, para que no baje de nivel </a:t>
            </a:r>
            <a:r>
              <a:rPr b="1" i="1" lang="en" sz="1200">
                <a:solidFill>
                  <a:schemeClr val="dk1"/>
                </a:solidFill>
                <a:latin typeface="Poppins"/>
                <a:ea typeface="Poppins"/>
                <a:cs typeface="Poppins"/>
                <a:sym typeface="Poppins"/>
              </a:rPr>
              <a:t>académico</a:t>
            </a:r>
            <a:r>
              <a:rPr b="1" i="1" lang="en" sz="1200">
                <a:solidFill>
                  <a:schemeClr val="dk1"/>
                </a:solidFill>
                <a:latin typeface="Poppins"/>
                <a:ea typeface="Poppins"/>
                <a:cs typeface="Poppins"/>
                <a:sym typeface="Poppins"/>
              </a:rPr>
              <a:t>.</a:t>
            </a:r>
            <a:endParaRPr b="1" i="1" sz="1200">
              <a:solidFill>
                <a:schemeClr val="dk1"/>
              </a:solidFill>
              <a:latin typeface="Poppins"/>
              <a:ea typeface="Poppins"/>
              <a:cs typeface="Poppins"/>
              <a:sym typeface="Poppins"/>
            </a:endParaRPr>
          </a:p>
          <a:p>
            <a:pPr indent="0" lvl="0" marL="0" rtl="0" algn="just">
              <a:lnSpc>
                <a:spcPct val="15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5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593900" y="366025"/>
            <a:ext cx="76101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GRADUATE DIPLOMA</a:t>
            </a:r>
            <a:endParaRPr b="0" sz="2900">
              <a:solidFill>
                <a:srgbClr val="3F46FC"/>
              </a:solidFill>
              <a:latin typeface="Poppins Medium"/>
              <a:ea typeface="Poppins Medium"/>
              <a:cs typeface="Poppins Medium"/>
              <a:sym typeface="Poppins Medium"/>
            </a:endParaRPr>
          </a:p>
        </p:txBody>
      </p:sp>
      <p:sp>
        <p:nvSpPr>
          <p:cNvPr id="183" name="Google Shape;183;p26"/>
          <p:cNvSpPr/>
          <p:nvPr/>
        </p:nvSpPr>
        <p:spPr>
          <a:xfrm flipH="1">
            <a:off x="8854500" y="20783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84" name="Google Shape;184;p26"/>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85" name="Google Shape;185;p26"/>
          <p:cNvSpPr/>
          <p:nvPr/>
        </p:nvSpPr>
        <p:spPr>
          <a:xfrm>
            <a:off x="0" y="49044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pic>
        <p:nvPicPr>
          <p:cNvPr id="186" name="Google Shape;186;p26"/>
          <p:cNvPicPr preferRelativeResize="0"/>
          <p:nvPr/>
        </p:nvPicPr>
        <p:blipFill>
          <a:blip r:embed="rId3">
            <a:alphaModFix/>
          </a:blip>
          <a:stretch>
            <a:fillRect/>
          </a:stretch>
        </p:blipFill>
        <p:spPr>
          <a:xfrm>
            <a:off x="7663225" y="250325"/>
            <a:ext cx="1073300" cy="1073300"/>
          </a:xfrm>
          <a:prstGeom prst="rect">
            <a:avLst/>
          </a:prstGeom>
          <a:noFill/>
          <a:ln>
            <a:noFill/>
          </a:ln>
        </p:spPr>
      </p:pic>
      <p:sp>
        <p:nvSpPr>
          <p:cNvPr id="187" name="Google Shape;187;p26"/>
          <p:cNvSpPr txBox="1"/>
          <p:nvPr/>
        </p:nvSpPr>
        <p:spPr>
          <a:xfrm>
            <a:off x="475050" y="1229375"/>
            <a:ext cx="6865800" cy="2101500"/>
          </a:xfrm>
          <a:prstGeom prst="rect">
            <a:avLst/>
          </a:prstGeom>
          <a:noFill/>
          <a:ln>
            <a:noFill/>
          </a:ln>
        </p:spPr>
        <p:txBody>
          <a:bodyPr anchorCtr="0" anchor="t" bIns="91425" lIns="91425" spcFirstLastPara="1" rIns="91425" wrap="square" tIns="91425">
            <a:spAutoFit/>
          </a:bodyPr>
          <a:lstStyle/>
          <a:p>
            <a:pPr indent="-304800" lvl="0" marL="457200" rtl="0" algn="just">
              <a:lnSpc>
                <a:spcPct val="115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Postgraduate con duración de 2 años.</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Enfocados en áreas vocacionales o más técnicas..</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Como requisito se pide haber culminado una carrera completa en el país de origen.</a:t>
            </a:r>
            <a:endParaRPr sz="1200">
              <a:solidFill>
                <a:schemeClr val="dk1"/>
              </a:solidFill>
              <a:latin typeface="Poppins"/>
              <a:ea typeface="Poppins"/>
              <a:cs typeface="Poppins"/>
              <a:sym typeface="Poppins"/>
            </a:endParaRPr>
          </a:p>
          <a:p>
            <a:pPr indent="-304800" lvl="0" marL="457200" rtl="0" algn="just">
              <a:lnSpc>
                <a:spcPct val="115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recién han culminado estudios secundarios.</a:t>
            </a:r>
            <a:endParaRPr sz="1200">
              <a:solidFill>
                <a:schemeClr val="dk1"/>
              </a:solidFill>
              <a:latin typeface="Poppins"/>
              <a:ea typeface="Poppins"/>
              <a:cs typeface="Poppins"/>
              <a:sym typeface="Poppins"/>
            </a:endParaRPr>
          </a:p>
          <a:p>
            <a:pPr indent="0" lvl="0" marL="0" rtl="0" algn="just">
              <a:lnSpc>
                <a:spcPct val="14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4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593900" y="366025"/>
            <a:ext cx="7198800" cy="773700"/>
          </a:xfrm>
          <a:prstGeom prst="rect">
            <a:avLst/>
          </a:prstGeom>
          <a:noFill/>
          <a:ln>
            <a:noFill/>
          </a:ln>
        </p:spPr>
        <p:txBody>
          <a:bodyPr anchorCtr="0" anchor="ctr" bIns="0" lIns="0" spcFirstLastPara="1" rIns="0" wrap="square" tIns="5475">
            <a:normAutofit/>
          </a:bodyPr>
          <a:lstStyle/>
          <a:p>
            <a:pPr indent="0" lvl="0" marL="0" marR="0" rtl="0" algn="l">
              <a:lnSpc>
                <a:spcPct val="100000"/>
              </a:lnSpc>
              <a:spcBef>
                <a:spcPts val="0"/>
              </a:spcBef>
              <a:spcAft>
                <a:spcPts val="0"/>
              </a:spcAft>
              <a:buNone/>
            </a:pPr>
            <a:r>
              <a:rPr lang="en" sz="2500">
                <a:solidFill>
                  <a:srgbClr val="3F46FC"/>
                </a:solidFill>
                <a:latin typeface="Poppins"/>
                <a:ea typeface="Poppins"/>
                <a:cs typeface="Poppins"/>
                <a:sym typeface="Poppins"/>
              </a:rPr>
              <a:t>MAESTRÍAS</a:t>
            </a:r>
            <a:endParaRPr sz="2500">
              <a:solidFill>
                <a:srgbClr val="3F46FC"/>
              </a:solidFill>
              <a:latin typeface="Poppins"/>
              <a:ea typeface="Poppins"/>
              <a:cs typeface="Poppins"/>
              <a:sym typeface="Poppins"/>
            </a:endParaRPr>
          </a:p>
        </p:txBody>
      </p:sp>
      <p:sp>
        <p:nvSpPr>
          <p:cNvPr id="193" name="Google Shape;193;p27"/>
          <p:cNvSpPr/>
          <p:nvPr/>
        </p:nvSpPr>
        <p:spPr>
          <a:xfrm flipH="1">
            <a:off x="8854500" y="1925971"/>
            <a:ext cx="289503" cy="579005"/>
          </a:xfrm>
          <a:custGeom>
            <a:rect b="b" l="l" r="r" t="t"/>
            <a:pathLst>
              <a:path extrusionOk="0" h="1272539" w="636270">
                <a:moveTo>
                  <a:pt x="0" y="0"/>
                </a:moveTo>
                <a:lnTo>
                  <a:pt x="0" y="1272421"/>
                </a:lnTo>
                <a:lnTo>
                  <a:pt x="47481" y="1270676"/>
                </a:lnTo>
                <a:lnTo>
                  <a:pt x="94015" y="1265523"/>
                </a:lnTo>
                <a:lnTo>
                  <a:pt x="139477" y="1257085"/>
                </a:lnTo>
                <a:lnTo>
                  <a:pt x="183746" y="1245485"/>
                </a:lnTo>
                <a:lnTo>
                  <a:pt x="226698" y="1230846"/>
                </a:lnTo>
                <a:lnTo>
                  <a:pt x="268211" y="1213291"/>
                </a:lnTo>
                <a:lnTo>
                  <a:pt x="308160" y="1192943"/>
                </a:lnTo>
                <a:lnTo>
                  <a:pt x="346424" y="1169924"/>
                </a:lnTo>
                <a:lnTo>
                  <a:pt x="382879" y="1144359"/>
                </a:lnTo>
                <a:lnTo>
                  <a:pt x="417401" y="1116370"/>
                </a:lnTo>
                <a:lnTo>
                  <a:pt x="449869" y="1086080"/>
                </a:lnTo>
                <a:lnTo>
                  <a:pt x="480159" y="1053612"/>
                </a:lnTo>
                <a:lnTo>
                  <a:pt x="508148" y="1019090"/>
                </a:lnTo>
                <a:lnTo>
                  <a:pt x="533713" y="982635"/>
                </a:lnTo>
                <a:lnTo>
                  <a:pt x="556732" y="944371"/>
                </a:lnTo>
                <a:lnTo>
                  <a:pt x="577080" y="904422"/>
                </a:lnTo>
                <a:lnTo>
                  <a:pt x="594635" y="862909"/>
                </a:lnTo>
                <a:lnTo>
                  <a:pt x="609274" y="819957"/>
                </a:lnTo>
                <a:lnTo>
                  <a:pt x="620874" y="775688"/>
                </a:lnTo>
                <a:lnTo>
                  <a:pt x="629312" y="730226"/>
                </a:lnTo>
                <a:lnTo>
                  <a:pt x="634465" y="683692"/>
                </a:lnTo>
                <a:lnTo>
                  <a:pt x="636210" y="636210"/>
                </a:lnTo>
                <a:lnTo>
                  <a:pt x="634465" y="588729"/>
                </a:lnTo>
                <a:lnTo>
                  <a:pt x="629312" y="542195"/>
                </a:lnTo>
                <a:lnTo>
                  <a:pt x="620874" y="496733"/>
                </a:lnTo>
                <a:lnTo>
                  <a:pt x="609274" y="452464"/>
                </a:lnTo>
                <a:lnTo>
                  <a:pt x="594635" y="409512"/>
                </a:lnTo>
                <a:lnTo>
                  <a:pt x="577080" y="367999"/>
                </a:lnTo>
                <a:lnTo>
                  <a:pt x="556732" y="328050"/>
                </a:lnTo>
                <a:lnTo>
                  <a:pt x="533713" y="289786"/>
                </a:lnTo>
                <a:lnTo>
                  <a:pt x="508148" y="253331"/>
                </a:lnTo>
                <a:lnTo>
                  <a:pt x="480159" y="218809"/>
                </a:lnTo>
                <a:lnTo>
                  <a:pt x="449869" y="186341"/>
                </a:lnTo>
                <a:lnTo>
                  <a:pt x="417401" y="156051"/>
                </a:lnTo>
                <a:lnTo>
                  <a:pt x="382879" y="128062"/>
                </a:lnTo>
                <a:lnTo>
                  <a:pt x="346424" y="102497"/>
                </a:lnTo>
                <a:lnTo>
                  <a:pt x="308160" y="79478"/>
                </a:lnTo>
                <a:lnTo>
                  <a:pt x="268211" y="59130"/>
                </a:lnTo>
                <a:lnTo>
                  <a:pt x="226698" y="41575"/>
                </a:lnTo>
                <a:lnTo>
                  <a:pt x="183746" y="26936"/>
                </a:lnTo>
                <a:lnTo>
                  <a:pt x="139477" y="15336"/>
                </a:lnTo>
                <a:lnTo>
                  <a:pt x="94015" y="6898"/>
                </a:lnTo>
                <a:lnTo>
                  <a:pt x="47481" y="1745"/>
                </a:lnTo>
                <a:lnTo>
                  <a:pt x="0" y="0"/>
                </a:lnTo>
                <a:close/>
              </a:path>
            </a:pathLst>
          </a:custGeom>
          <a:solidFill>
            <a:srgbClr val="42308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cxnSp>
        <p:nvCxnSpPr>
          <p:cNvPr id="194" name="Google Shape;194;p27"/>
          <p:cNvCxnSpPr/>
          <p:nvPr/>
        </p:nvCxnSpPr>
        <p:spPr>
          <a:xfrm flipH="1">
            <a:off x="475050" y="626625"/>
            <a:ext cx="3000" cy="320700"/>
          </a:xfrm>
          <a:prstGeom prst="straightConnector1">
            <a:avLst/>
          </a:prstGeom>
          <a:noFill/>
          <a:ln cap="flat" cmpd="sng" w="19050">
            <a:solidFill>
              <a:srgbClr val="3F46FC"/>
            </a:solidFill>
            <a:prstDash val="solid"/>
            <a:round/>
            <a:headEnd len="med" w="med" type="none"/>
            <a:tailEnd len="med" w="med" type="none"/>
          </a:ln>
        </p:spPr>
      </p:cxnSp>
      <p:sp>
        <p:nvSpPr>
          <p:cNvPr id="195" name="Google Shape;195;p27"/>
          <p:cNvSpPr/>
          <p:nvPr/>
        </p:nvSpPr>
        <p:spPr>
          <a:xfrm>
            <a:off x="0" y="4980607"/>
            <a:ext cx="9147366" cy="228549"/>
          </a:xfrm>
          <a:custGeom>
            <a:rect b="b" l="l" r="r" t="t"/>
            <a:pathLst>
              <a:path extrusionOk="0" h="259715" w="20104100">
                <a:moveTo>
                  <a:pt x="0" y="0"/>
                </a:moveTo>
                <a:lnTo>
                  <a:pt x="20104099" y="0"/>
                </a:lnTo>
                <a:lnTo>
                  <a:pt x="20104099" y="259259"/>
                </a:lnTo>
                <a:lnTo>
                  <a:pt x="0" y="259259"/>
                </a:lnTo>
                <a:lnTo>
                  <a:pt x="0" y="0"/>
                </a:lnTo>
                <a:close/>
              </a:path>
            </a:pathLst>
          </a:custGeom>
          <a:solidFill>
            <a:srgbClr val="3F46FC">
              <a:alpha val="517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p>
        </p:txBody>
      </p:sp>
      <p:pic>
        <p:nvPicPr>
          <p:cNvPr id="196" name="Google Shape;196;p27"/>
          <p:cNvPicPr preferRelativeResize="0"/>
          <p:nvPr/>
        </p:nvPicPr>
        <p:blipFill>
          <a:blip r:embed="rId3">
            <a:alphaModFix/>
          </a:blip>
          <a:stretch>
            <a:fillRect/>
          </a:stretch>
        </p:blipFill>
        <p:spPr>
          <a:xfrm>
            <a:off x="7663225" y="250325"/>
            <a:ext cx="1073300" cy="1073300"/>
          </a:xfrm>
          <a:prstGeom prst="rect">
            <a:avLst/>
          </a:prstGeom>
          <a:noFill/>
          <a:ln>
            <a:noFill/>
          </a:ln>
        </p:spPr>
      </p:pic>
      <p:sp>
        <p:nvSpPr>
          <p:cNvPr id="197" name="Google Shape;197;p27"/>
          <p:cNvSpPr txBox="1"/>
          <p:nvPr/>
        </p:nvSpPr>
        <p:spPr>
          <a:xfrm>
            <a:off x="475050" y="1229375"/>
            <a:ext cx="6810600" cy="2868000"/>
          </a:xfrm>
          <a:prstGeom prst="rect">
            <a:avLst/>
          </a:prstGeom>
          <a:noFill/>
          <a:ln>
            <a:noFill/>
          </a:ln>
        </p:spPr>
        <p:txBody>
          <a:bodyPr anchorCtr="0" anchor="t" bIns="91425" lIns="91425" spcFirstLastPara="1" rIns="91425" wrap="square" tIns="91425">
            <a:spAutoFit/>
          </a:bodyPr>
          <a:lstStyle/>
          <a:p>
            <a:pPr indent="-304800" lvl="0" marL="457200" rtl="0" algn="just">
              <a:lnSpc>
                <a:spcPct val="150000"/>
              </a:lnSpc>
              <a:spcBef>
                <a:spcPts val="100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Programas Postgraduate con duración de 1 a 2 años.</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Son especializaciones superiores de mayor reconocimiento post estudios universitarios.  </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Como requisito se pide haber culminado una carrera completa en el país de origen.</a:t>
            </a:r>
            <a:endParaRPr sz="1200">
              <a:solidFill>
                <a:schemeClr val="dk1"/>
              </a:solidFill>
              <a:latin typeface="Poppins"/>
              <a:ea typeface="Poppins"/>
              <a:cs typeface="Poppins"/>
              <a:sym typeface="Poppins"/>
            </a:endParaRPr>
          </a:p>
          <a:p>
            <a:pPr indent="-304800" lvl="0" marL="457200" rtl="0" algn="just">
              <a:lnSpc>
                <a:spcPct val="150000"/>
              </a:lnSpc>
              <a:spcBef>
                <a:spcPts val="0"/>
              </a:spcBef>
              <a:spcAft>
                <a:spcPts val="0"/>
              </a:spcAft>
              <a:buClr>
                <a:schemeClr val="dk1"/>
              </a:buClr>
              <a:buSzPts val="1200"/>
              <a:buFont typeface="Poppins"/>
              <a:buChar char="●"/>
            </a:pPr>
            <a:r>
              <a:rPr b="1" i="1" lang="en" sz="1200">
                <a:solidFill>
                  <a:schemeClr val="dk1"/>
                </a:solidFill>
                <a:latin typeface="Poppins"/>
                <a:ea typeface="Poppins"/>
                <a:cs typeface="Poppins"/>
                <a:sym typeface="Poppins"/>
              </a:rPr>
              <a:t>Se recomienda para personas que ya han culminado una carrera universitaria y/o estudios postgraduate. </a:t>
            </a:r>
            <a:endParaRPr sz="1200">
              <a:solidFill>
                <a:schemeClr val="dk1"/>
              </a:solidFill>
              <a:latin typeface="Poppins"/>
              <a:ea typeface="Poppins"/>
              <a:cs typeface="Poppins"/>
              <a:sym typeface="Poppins"/>
            </a:endParaRPr>
          </a:p>
          <a:p>
            <a:pPr indent="0" lvl="0" marL="0" rtl="0" algn="just">
              <a:lnSpc>
                <a:spcPct val="150000"/>
              </a:lnSpc>
              <a:spcBef>
                <a:spcPts val="1100"/>
              </a:spcBef>
              <a:spcAft>
                <a:spcPts val="0"/>
              </a:spcAft>
              <a:buNone/>
            </a:pPr>
            <a:r>
              <a:t/>
            </a:r>
            <a:endParaRPr sz="1200">
              <a:solidFill>
                <a:srgbClr val="3F46FC"/>
              </a:solidFill>
              <a:latin typeface="Poppins Medium"/>
              <a:ea typeface="Poppins Medium"/>
              <a:cs typeface="Poppins Medium"/>
              <a:sym typeface="Poppins Medium"/>
            </a:endParaRPr>
          </a:p>
          <a:p>
            <a:pPr indent="0" lvl="0" marL="0" rtl="0" algn="just">
              <a:lnSpc>
                <a:spcPct val="150000"/>
              </a:lnSpc>
              <a:spcBef>
                <a:spcPts val="1100"/>
              </a:spcBef>
              <a:spcAft>
                <a:spcPts val="1100"/>
              </a:spcAft>
              <a:buNone/>
            </a:pPr>
            <a:r>
              <a:t/>
            </a:r>
            <a:endParaRPr sz="1200">
              <a:solidFill>
                <a:srgbClr val="3F46FC"/>
              </a:solidFill>
              <a:latin typeface="Poppins Medium"/>
              <a:ea typeface="Poppins Medium"/>
              <a:cs typeface="Poppins Medium"/>
              <a:sym typeface="Poppins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txBox="1"/>
          <p:nvPr/>
        </p:nvSpPr>
        <p:spPr>
          <a:xfrm>
            <a:off x="358700" y="507775"/>
            <a:ext cx="8348700" cy="80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3F46FC"/>
                </a:solidFill>
                <a:latin typeface="Poppins"/>
                <a:ea typeface="Poppins"/>
                <a:cs typeface="Poppins"/>
                <a:sym typeface="Poppins"/>
              </a:rPr>
              <a:t>Programas con PGWP</a:t>
            </a:r>
            <a:endParaRPr b="1" sz="2000">
              <a:solidFill>
                <a:srgbClr val="3F46FC"/>
              </a:solidFill>
              <a:latin typeface="Poppins"/>
              <a:ea typeface="Poppins"/>
              <a:cs typeface="Poppins"/>
              <a:sym typeface="Poppins"/>
            </a:endParaRPr>
          </a:p>
          <a:p>
            <a:pPr indent="0" lvl="0" marL="0" rtl="0" algn="l">
              <a:lnSpc>
                <a:spcPct val="120000"/>
              </a:lnSpc>
              <a:spcBef>
                <a:spcPts val="1000"/>
              </a:spcBef>
              <a:spcAft>
                <a:spcPts val="0"/>
              </a:spcAft>
              <a:buNone/>
            </a:pPr>
            <a:r>
              <a:t/>
            </a:r>
            <a:endParaRPr sz="1200">
              <a:latin typeface="Poppins"/>
              <a:ea typeface="Poppins"/>
              <a:cs typeface="Poppins"/>
              <a:sym typeface="Poppins"/>
            </a:endParaRPr>
          </a:p>
        </p:txBody>
      </p:sp>
      <p:sp>
        <p:nvSpPr>
          <p:cNvPr id="203" name="Google Shape;203;p28"/>
          <p:cNvSpPr txBox="1"/>
          <p:nvPr/>
        </p:nvSpPr>
        <p:spPr>
          <a:xfrm>
            <a:off x="454700" y="956700"/>
            <a:ext cx="8156700" cy="4421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3F46FC"/>
                </a:solidFill>
                <a:latin typeface="Poppins"/>
                <a:ea typeface="Poppins"/>
                <a:cs typeface="Poppins"/>
                <a:sym typeface="Poppins"/>
              </a:rPr>
              <a:t>¿Qué es PGWP?</a:t>
            </a:r>
            <a:endParaRPr sz="12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rPr lang="en" sz="1200">
                <a:latin typeface="Poppins"/>
                <a:ea typeface="Poppins"/>
                <a:cs typeface="Poppins"/>
                <a:sym typeface="Poppins"/>
              </a:rPr>
              <a:t>El </a:t>
            </a:r>
            <a:r>
              <a:rPr b="1" lang="en" sz="1200">
                <a:latin typeface="Poppins"/>
                <a:ea typeface="Poppins"/>
                <a:cs typeface="Poppins"/>
                <a:sym typeface="Poppins"/>
              </a:rPr>
              <a:t>Post Graduation Work Permit</a:t>
            </a:r>
            <a:r>
              <a:rPr lang="en" sz="1200">
                <a:latin typeface="Poppins"/>
                <a:ea typeface="Poppins"/>
                <a:cs typeface="Poppins"/>
                <a:sym typeface="Poppins"/>
              </a:rPr>
              <a:t> es el permiso de trabajo que otorga el gobierno a programas elegibles que dura entre 8 meses y hasta 3 años, dependiendo de la duración de estudios.</a:t>
            </a:r>
            <a:endParaRPr sz="1200">
              <a:latin typeface="Poppins"/>
              <a:ea typeface="Poppins"/>
              <a:cs typeface="Poppins"/>
              <a:sym typeface="Poppins"/>
            </a:endParaRPr>
          </a:p>
          <a:p>
            <a:pPr indent="0" lvl="0" marL="0" rtl="0" algn="l">
              <a:lnSpc>
                <a:spcPct val="115000"/>
              </a:lnSpc>
              <a:spcBef>
                <a:spcPts val="1000"/>
              </a:spcBef>
              <a:spcAft>
                <a:spcPts val="0"/>
              </a:spcAft>
              <a:buNone/>
            </a:pPr>
            <a:r>
              <a:rPr lang="en" sz="1200">
                <a:latin typeface="Poppins"/>
                <a:ea typeface="Poppins"/>
                <a:cs typeface="Poppins"/>
                <a:sym typeface="Poppins"/>
              </a:rPr>
              <a:t>Importante considerar que no es un tipo de curso, </a:t>
            </a:r>
            <a:r>
              <a:rPr b="1" lang="en" sz="1200">
                <a:latin typeface="Poppins"/>
                <a:ea typeface="Poppins"/>
                <a:cs typeface="Poppins"/>
                <a:sym typeface="Poppins"/>
              </a:rPr>
              <a:t>es un permiso que otorgan las escuelas elegibles </a:t>
            </a:r>
            <a:r>
              <a:rPr lang="en" sz="1200">
                <a:latin typeface="Poppins"/>
                <a:ea typeface="Poppins"/>
                <a:cs typeface="Poppins"/>
                <a:sym typeface="Poppins"/>
              </a:rPr>
              <a:t>de acuerdo al gobierno.  En este</a:t>
            </a:r>
            <a:r>
              <a:rPr lang="en" sz="1200">
                <a:solidFill>
                  <a:srgbClr val="3F46FC"/>
                </a:solidFill>
                <a:latin typeface="Poppins"/>
                <a:ea typeface="Poppins"/>
                <a:cs typeface="Poppins"/>
                <a:sym typeface="Poppins"/>
              </a:rPr>
              <a:t> </a:t>
            </a:r>
            <a:r>
              <a:rPr lang="en" sz="1200" u="sng">
                <a:solidFill>
                  <a:srgbClr val="3F46FC"/>
                </a:solidFill>
                <a:latin typeface="Poppins"/>
                <a:ea typeface="Poppins"/>
                <a:cs typeface="Poppins"/>
                <a:sym typeface="Poppins"/>
                <a:hlinkClick r:id="rId3">
                  <a:extLst>
                    <a:ext uri="{A12FA001-AC4F-418D-AE19-62706E023703}">
                      <ahyp:hlinkClr val="tx"/>
                    </a:ext>
                  </a:extLst>
                </a:hlinkClick>
              </a:rPr>
              <a:t>link </a:t>
            </a:r>
            <a:r>
              <a:rPr lang="en" sz="1200">
                <a:latin typeface="Poppins"/>
                <a:ea typeface="Poppins"/>
                <a:cs typeface="Poppins"/>
                <a:sym typeface="Poppins"/>
              </a:rPr>
              <a:t>se pueden encontrar el detalle.</a:t>
            </a:r>
            <a:endParaRPr b="1" sz="12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None/>
            </a:pPr>
            <a:r>
              <a:rPr lang="en" sz="1200">
                <a:solidFill>
                  <a:srgbClr val="3F46FC"/>
                </a:solidFill>
                <a:latin typeface="Poppins"/>
                <a:ea typeface="Poppins"/>
                <a:cs typeface="Poppins"/>
                <a:sym typeface="Poppins"/>
              </a:rPr>
              <a:t>Tiempo que otorga PGWP de acuerdo al programa: </a:t>
            </a:r>
            <a:endParaRPr sz="1200">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b="1" lang="en" sz="1200">
                <a:latin typeface="Poppins"/>
                <a:ea typeface="Poppins"/>
                <a:cs typeface="Poppins"/>
                <a:sym typeface="Poppins"/>
              </a:rPr>
              <a:t>1 año o menos de curso</a:t>
            </a:r>
            <a:r>
              <a:rPr lang="en" sz="1200">
                <a:latin typeface="Poppins"/>
                <a:ea typeface="Poppins"/>
                <a:cs typeface="Poppins"/>
                <a:sym typeface="Poppins"/>
              </a:rPr>
              <a:t>: el PGWP será de la misma duración que el curso. Queda a discreción del oficial de Inmigración si finalmente le otorga 1 año de PGWP en caso de que el curso sea de menor duración (por ejemplo: 9 meses).</a:t>
            </a:r>
            <a:endParaRPr sz="1200">
              <a:latin typeface="Poppins"/>
              <a:ea typeface="Poppins"/>
              <a:cs typeface="Poppins"/>
              <a:sym typeface="Poppins"/>
            </a:endParaRPr>
          </a:p>
          <a:p>
            <a:pPr indent="-304800" lvl="0" marL="457200" rtl="0" algn="just">
              <a:lnSpc>
                <a:spcPct val="115000"/>
              </a:lnSpc>
              <a:spcBef>
                <a:spcPts val="0"/>
              </a:spcBef>
              <a:spcAft>
                <a:spcPts val="0"/>
              </a:spcAft>
              <a:buClr>
                <a:schemeClr val="dk2"/>
              </a:buClr>
              <a:buSzPts val="1200"/>
              <a:buFont typeface="Poppins"/>
              <a:buChar char="●"/>
            </a:pPr>
            <a:r>
              <a:rPr b="1" lang="en" sz="1200">
                <a:latin typeface="Poppins"/>
                <a:ea typeface="Poppins"/>
                <a:cs typeface="Poppins"/>
                <a:sym typeface="Poppins"/>
              </a:rPr>
              <a:t>De 1 a 2 años de curso</a:t>
            </a:r>
            <a:r>
              <a:rPr lang="en" sz="1200">
                <a:latin typeface="Poppins"/>
                <a:ea typeface="Poppins"/>
                <a:cs typeface="Poppins"/>
                <a:sym typeface="Poppins"/>
              </a:rPr>
              <a:t>: el PGWP será de la misma duración que el curso. Igualmente, queda a discreción del oficial de Inmigración si le otorga los 3 años de PGWP.</a:t>
            </a:r>
            <a:endParaRPr sz="1200">
              <a:latin typeface="Poppins"/>
              <a:ea typeface="Poppins"/>
              <a:cs typeface="Poppins"/>
              <a:sym typeface="Poppins"/>
            </a:endParaRPr>
          </a:p>
          <a:p>
            <a:pPr indent="-304800" lvl="0" marL="457200" rtl="0" algn="just">
              <a:lnSpc>
                <a:spcPct val="115000"/>
              </a:lnSpc>
              <a:spcBef>
                <a:spcPts val="0"/>
              </a:spcBef>
              <a:spcAft>
                <a:spcPts val="0"/>
              </a:spcAft>
              <a:buClr>
                <a:schemeClr val="dk2"/>
              </a:buClr>
              <a:buSzPts val="1200"/>
              <a:buFont typeface="Poppins"/>
              <a:buChar char="●"/>
            </a:pPr>
            <a:r>
              <a:rPr b="1" lang="en" sz="1200">
                <a:latin typeface="Poppins"/>
                <a:ea typeface="Poppins"/>
                <a:cs typeface="Poppins"/>
                <a:sym typeface="Poppins"/>
              </a:rPr>
              <a:t>Curso de mínimo 2 años</a:t>
            </a:r>
            <a:r>
              <a:rPr lang="en" sz="1200">
                <a:latin typeface="Poppins"/>
                <a:ea typeface="Poppins"/>
                <a:cs typeface="Poppins"/>
                <a:sym typeface="Poppins"/>
              </a:rPr>
              <a:t>: le darán 3 años de PGWP.</a:t>
            </a:r>
            <a:endParaRPr b="1" sz="12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None/>
            </a:pPr>
            <a:r>
              <a:t/>
            </a:r>
            <a:endParaRPr sz="1200">
              <a:latin typeface="Poppins"/>
              <a:ea typeface="Poppins"/>
              <a:cs typeface="Poppins"/>
              <a:sym typeface="Poppins"/>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pic>
        <p:nvPicPr>
          <p:cNvPr id="204" name="Google Shape;204;p28"/>
          <p:cNvPicPr preferRelativeResize="0"/>
          <p:nvPr/>
        </p:nvPicPr>
        <p:blipFill>
          <a:blip r:embed="rId4">
            <a:alphaModFix/>
          </a:blip>
          <a:stretch>
            <a:fillRect/>
          </a:stretch>
        </p:blipFill>
        <p:spPr>
          <a:xfrm>
            <a:off x="8100400" y="583975"/>
            <a:ext cx="448925" cy="448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9"/>
          <p:cNvSpPr txBox="1"/>
          <p:nvPr>
            <p:ph type="title"/>
          </p:nvPr>
        </p:nvSpPr>
        <p:spPr>
          <a:xfrm>
            <a:off x="379325" y="564925"/>
            <a:ext cx="78432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00">
                <a:solidFill>
                  <a:srgbClr val="3F46FC"/>
                </a:solidFill>
                <a:latin typeface="Poppins"/>
                <a:ea typeface="Poppins"/>
                <a:cs typeface="Poppins"/>
                <a:sym typeface="Poppins"/>
              </a:rPr>
              <a:t>Pathway - ¿Qué es?</a:t>
            </a:r>
            <a:endParaRPr b="1" sz="2000">
              <a:solidFill>
                <a:srgbClr val="3F46FC"/>
              </a:solidFill>
              <a:latin typeface="Poppins"/>
              <a:ea typeface="Poppins"/>
              <a:cs typeface="Poppins"/>
              <a:sym typeface="Poppins"/>
            </a:endParaRPr>
          </a:p>
        </p:txBody>
      </p:sp>
      <p:sp>
        <p:nvSpPr>
          <p:cNvPr id="210" name="Google Shape;210;p29"/>
          <p:cNvSpPr txBox="1"/>
          <p:nvPr/>
        </p:nvSpPr>
        <p:spPr>
          <a:xfrm>
            <a:off x="533400" y="1055550"/>
            <a:ext cx="7843200" cy="3678900"/>
          </a:xfrm>
          <a:prstGeom prst="rect">
            <a:avLst/>
          </a:prstGeom>
          <a:noFill/>
          <a:ln>
            <a:noFill/>
          </a:ln>
        </p:spPr>
        <p:txBody>
          <a:bodyPr anchorCtr="0" anchor="t" bIns="91425" lIns="91425" spcFirstLastPara="1" rIns="91425" wrap="square" tIns="91425">
            <a:spAutoFit/>
          </a:bodyPr>
          <a:lstStyle/>
          <a:p>
            <a:pPr indent="-304800" lvl="0" marL="457200" rtl="0" algn="l">
              <a:lnSpc>
                <a:spcPct val="150000"/>
              </a:lnSpc>
              <a:spcBef>
                <a:spcPts val="1000"/>
              </a:spcBef>
              <a:spcAft>
                <a:spcPts val="0"/>
              </a:spcAft>
              <a:buClr>
                <a:srgbClr val="222222"/>
              </a:buClr>
              <a:buSzPts val="1200"/>
              <a:buFont typeface="Average"/>
              <a:buChar char="●"/>
            </a:pPr>
            <a:r>
              <a:rPr lang="en" sz="1200">
                <a:solidFill>
                  <a:srgbClr val="222222"/>
                </a:solidFill>
                <a:latin typeface="Poppins"/>
                <a:ea typeface="Poppins"/>
                <a:cs typeface="Poppins"/>
                <a:sym typeface="Poppins"/>
              </a:rPr>
              <a:t>Es un “puente” para que un estudiante pueda entrar a un curso de Higher Education </a:t>
            </a:r>
            <a:r>
              <a:rPr b="1" lang="en" sz="1200">
                <a:solidFill>
                  <a:srgbClr val="222222"/>
                </a:solidFill>
                <a:latin typeface="Poppins"/>
                <a:ea typeface="Poppins"/>
                <a:cs typeface="Poppins"/>
                <a:sym typeface="Poppins"/>
              </a:rPr>
              <a:t>sin tener que presentar un examen oficial de inglés</a:t>
            </a:r>
            <a:r>
              <a:rPr lang="en" sz="1200">
                <a:solidFill>
                  <a:srgbClr val="222222"/>
                </a:solidFill>
                <a:latin typeface="Poppins"/>
                <a:ea typeface="Poppins"/>
                <a:cs typeface="Poppins"/>
                <a:sym typeface="Poppins"/>
              </a:rPr>
              <a:t>.</a:t>
            </a:r>
            <a:endParaRPr sz="1200">
              <a:solidFill>
                <a:srgbClr val="222222"/>
              </a:solidFill>
              <a:latin typeface="Poppins"/>
              <a:ea typeface="Poppins"/>
              <a:cs typeface="Poppins"/>
              <a:sym typeface="Poppins"/>
            </a:endParaRPr>
          </a:p>
          <a:p>
            <a:pPr indent="-304800" lvl="0" marL="457200" rtl="0" algn="l">
              <a:lnSpc>
                <a:spcPct val="150000"/>
              </a:lnSpc>
              <a:spcBef>
                <a:spcPts val="1200"/>
              </a:spcBef>
              <a:spcAft>
                <a:spcPts val="0"/>
              </a:spcAft>
              <a:buClr>
                <a:srgbClr val="222222"/>
              </a:buClr>
              <a:buSzPts val="1200"/>
              <a:buFont typeface="Average"/>
              <a:buChar char="●"/>
            </a:pPr>
            <a:r>
              <a:rPr lang="en" sz="1200">
                <a:solidFill>
                  <a:srgbClr val="222222"/>
                </a:solidFill>
                <a:latin typeface="Poppins"/>
                <a:ea typeface="Poppins"/>
                <a:cs typeface="Poppins"/>
                <a:sym typeface="Poppins"/>
              </a:rPr>
              <a:t>Se hace</a:t>
            </a:r>
            <a:r>
              <a:rPr b="1" lang="en" sz="1200" u="sng">
                <a:solidFill>
                  <a:srgbClr val="222222"/>
                </a:solidFill>
                <a:latin typeface="Poppins"/>
                <a:ea typeface="Poppins"/>
                <a:cs typeface="Poppins"/>
                <a:sym typeface="Poppins"/>
              </a:rPr>
              <a:t> </a:t>
            </a:r>
            <a:r>
              <a:rPr b="1" lang="en" sz="1200">
                <a:solidFill>
                  <a:srgbClr val="222222"/>
                </a:solidFill>
                <a:latin typeface="Poppins"/>
                <a:ea typeface="Poppins"/>
                <a:cs typeface="Poppins"/>
                <a:sym typeface="Poppins"/>
              </a:rPr>
              <a:t>X meses de inglés</a:t>
            </a:r>
            <a:r>
              <a:rPr lang="en" sz="1200">
                <a:solidFill>
                  <a:srgbClr val="222222"/>
                </a:solidFill>
                <a:latin typeface="Poppins"/>
                <a:ea typeface="Poppins"/>
                <a:cs typeface="Poppins"/>
                <a:sym typeface="Poppins"/>
              </a:rPr>
              <a:t> y al finalizar, si se ha llegado al nivel que pide el diplomado, entra directamente al diplomado. </a:t>
            </a:r>
            <a:endParaRPr sz="1200">
              <a:solidFill>
                <a:srgbClr val="222222"/>
              </a:solidFill>
              <a:latin typeface="Poppins"/>
              <a:ea typeface="Poppins"/>
              <a:cs typeface="Poppins"/>
              <a:sym typeface="Poppins"/>
            </a:endParaRPr>
          </a:p>
          <a:p>
            <a:pPr indent="-304800" lvl="0" marL="457200" rtl="0" algn="l">
              <a:lnSpc>
                <a:spcPct val="150000"/>
              </a:lnSpc>
              <a:spcBef>
                <a:spcPts val="1000"/>
              </a:spcBef>
              <a:spcAft>
                <a:spcPts val="0"/>
              </a:spcAft>
              <a:buClr>
                <a:srgbClr val="222222"/>
              </a:buClr>
              <a:buSzPts val="1200"/>
              <a:buFont typeface="Average"/>
              <a:buChar char="●"/>
            </a:pPr>
            <a:r>
              <a:rPr b="1" lang="en" sz="1200">
                <a:solidFill>
                  <a:srgbClr val="222222"/>
                </a:solidFill>
                <a:latin typeface="Poppins"/>
                <a:ea typeface="Poppins"/>
                <a:cs typeface="Poppins"/>
                <a:sym typeface="Poppins"/>
              </a:rPr>
              <a:t>No está garantizado que al hacer X semanas de inglés ya estará aceptado al diplomado</a:t>
            </a:r>
            <a:r>
              <a:rPr lang="en" sz="1200">
                <a:solidFill>
                  <a:srgbClr val="222222"/>
                </a:solidFill>
                <a:latin typeface="Poppins"/>
                <a:ea typeface="Poppins"/>
                <a:cs typeface="Poppins"/>
                <a:sym typeface="Poppins"/>
              </a:rPr>
              <a:t>. Tiene que llegar al nivel que requieren en el pathway, hacer los exámenes, asistir a clases, pasar los assigments, etc.</a:t>
            </a:r>
            <a:endParaRPr sz="1200">
              <a:solidFill>
                <a:srgbClr val="222222"/>
              </a:solidFill>
              <a:latin typeface="Poppins"/>
              <a:ea typeface="Poppins"/>
              <a:cs typeface="Poppins"/>
              <a:sym typeface="Poppins"/>
            </a:endParaRPr>
          </a:p>
          <a:p>
            <a:pPr indent="-304800" lvl="0" marL="457200" rtl="0" algn="l">
              <a:lnSpc>
                <a:spcPct val="150000"/>
              </a:lnSpc>
              <a:spcBef>
                <a:spcPts val="1000"/>
              </a:spcBef>
              <a:spcAft>
                <a:spcPts val="0"/>
              </a:spcAft>
              <a:buClr>
                <a:srgbClr val="222222"/>
              </a:buClr>
              <a:buSzPts val="1200"/>
              <a:buFont typeface="Poppins"/>
              <a:buChar char="●"/>
            </a:pPr>
            <a:r>
              <a:rPr lang="en" sz="1200">
                <a:solidFill>
                  <a:srgbClr val="222222"/>
                </a:solidFill>
                <a:latin typeface="Poppins"/>
                <a:ea typeface="Poppins"/>
                <a:cs typeface="Poppins"/>
                <a:sym typeface="Poppins"/>
              </a:rPr>
              <a:t>En casos expcepcionales que el estudiante vaya super bien, los pueden adelantar o si van muy mal en su caso los hacen repetir curso.</a:t>
            </a:r>
            <a:endParaRPr sz="1200">
              <a:solidFill>
                <a:srgbClr val="222222"/>
              </a:solidFill>
              <a:latin typeface="Poppins"/>
              <a:ea typeface="Poppins"/>
              <a:cs typeface="Poppins"/>
              <a:sym typeface="Poppins"/>
            </a:endParaRPr>
          </a:p>
          <a:p>
            <a:pPr indent="-304800" lvl="0" marL="457200" rtl="0" algn="l">
              <a:lnSpc>
                <a:spcPct val="150000"/>
              </a:lnSpc>
              <a:spcBef>
                <a:spcPts val="1000"/>
              </a:spcBef>
              <a:spcAft>
                <a:spcPts val="1200"/>
              </a:spcAft>
              <a:buClr>
                <a:srgbClr val="222222"/>
              </a:buClr>
              <a:buSzPts val="1200"/>
              <a:buFont typeface="Average"/>
              <a:buChar char="●"/>
            </a:pPr>
            <a:r>
              <a:rPr lang="en" sz="1200">
                <a:solidFill>
                  <a:srgbClr val="222222"/>
                </a:solidFill>
                <a:latin typeface="Poppins"/>
                <a:ea typeface="Poppins"/>
                <a:cs typeface="Poppins"/>
                <a:sym typeface="Poppins"/>
              </a:rPr>
              <a:t>Los pathways solo se pueden hacer en </a:t>
            </a:r>
            <a:r>
              <a:rPr b="1" lang="en" sz="1200">
                <a:solidFill>
                  <a:srgbClr val="222222"/>
                </a:solidFill>
                <a:latin typeface="Poppins"/>
                <a:ea typeface="Poppins"/>
                <a:cs typeface="Poppins"/>
                <a:sym typeface="Poppins"/>
              </a:rPr>
              <a:t>escuelas de inglés que tengan convenio con la escuela de Higher Education</a:t>
            </a:r>
            <a:r>
              <a:rPr lang="en" sz="1200">
                <a:solidFill>
                  <a:srgbClr val="222222"/>
                </a:solidFill>
                <a:latin typeface="Poppins"/>
                <a:ea typeface="Poppins"/>
                <a:cs typeface="Poppins"/>
                <a:sym typeface="Poppins"/>
              </a:rPr>
              <a:t>. </a:t>
            </a:r>
            <a:endParaRPr sz="800">
              <a:solidFill>
                <a:srgbClr val="222222"/>
              </a:solidFill>
              <a:latin typeface="Poppins"/>
              <a:ea typeface="Poppins"/>
              <a:cs typeface="Poppins"/>
              <a:sym typeface="Poppins"/>
            </a:endParaRPr>
          </a:p>
        </p:txBody>
      </p:sp>
      <p:pic>
        <p:nvPicPr>
          <p:cNvPr id="211" name="Google Shape;211;p29"/>
          <p:cNvPicPr preferRelativeResize="0"/>
          <p:nvPr/>
        </p:nvPicPr>
        <p:blipFill>
          <a:blip r:embed="rId3">
            <a:alphaModFix/>
          </a:blip>
          <a:stretch>
            <a:fillRect/>
          </a:stretch>
        </p:blipFill>
        <p:spPr>
          <a:xfrm>
            <a:off x="8060525" y="605225"/>
            <a:ext cx="526546" cy="526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0"/>
          <p:cNvSpPr txBox="1"/>
          <p:nvPr>
            <p:ph type="title"/>
          </p:nvPr>
        </p:nvSpPr>
        <p:spPr>
          <a:xfrm>
            <a:off x="320525" y="608450"/>
            <a:ext cx="78432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00">
                <a:solidFill>
                  <a:srgbClr val="3F46FC"/>
                </a:solidFill>
                <a:latin typeface="Poppins"/>
                <a:ea typeface="Poppins"/>
                <a:cs typeface="Poppins"/>
                <a:sym typeface="Poppins"/>
              </a:rPr>
              <a:t>Escuelas con convenio Pathway</a:t>
            </a:r>
            <a:endParaRPr b="1" sz="2000">
              <a:solidFill>
                <a:srgbClr val="3F46FC"/>
              </a:solidFill>
              <a:latin typeface="Poppins"/>
              <a:ea typeface="Poppins"/>
              <a:cs typeface="Poppins"/>
              <a:sym typeface="Poppins"/>
            </a:endParaRPr>
          </a:p>
        </p:txBody>
      </p:sp>
      <p:pic>
        <p:nvPicPr>
          <p:cNvPr id="217" name="Google Shape;217;p30"/>
          <p:cNvPicPr preferRelativeResize="0"/>
          <p:nvPr/>
        </p:nvPicPr>
        <p:blipFill>
          <a:blip r:embed="rId3">
            <a:alphaModFix/>
          </a:blip>
          <a:stretch>
            <a:fillRect/>
          </a:stretch>
        </p:blipFill>
        <p:spPr>
          <a:xfrm>
            <a:off x="8060525" y="605225"/>
            <a:ext cx="526546" cy="526525"/>
          </a:xfrm>
          <a:prstGeom prst="rect">
            <a:avLst/>
          </a:prstGeom>
          <a:noFill/>
          <a:ln>
            <a:noFill/>
          </a:ln>
        </p:spPr>
      </p:pic>
      <p:pic>
        <p:nvPicPr>
          <p:cNvPr id="218" name="Google Shape;218;p30"/>
          <p:cNvPicPr preferRelativeResize="0"/>
          <p:nvPr/>
        </p:nvPicPr>
        <p:blipFill rotWithShape="1">
          <a:blip r:embed="rId4">
            <a:alphaModFix/>
          </a:blip>
          <a:srcRect b="13341" l="28404" r="17232" t="23125"/>
          <a:stretch/>
        </p:blipFill>
        <p:spPr>
          <a:xfrm>
            <a:off x="561975" y="1630326"/>
            <a:ext cx="3417523" cy="2246538"/>
          </a:xfrm>
          <a:prstGeom prst="rect">
            <a:avLst/>
          </a:prstGeom>
          <a:noFill/>
          <a:ln>
            <a:noFill/>
          </a:ln>
        </p:spPr>
      </p:pic>
      <p:pic>
        <p:nvPicPr>
          <p:cNvPr id="219" name="Google Shape;219;p30"/>
          <p:cNvPicPr preferRelativeResize="0"/>
          <p:nvPr/>
        </p:nvPicPr>
        <p:blipFill rotWithShape="1">
          <a:blip r:embed="rId5">
            <a:alphaModFix/>
          </a:blip>
          <a:srcRect b="18619" l="28363" r="6476" t="25834"/>
          <a:stretch/>
        </p:blipFill>
        <p:spPr>
          <a:xfrm>
            <a:off x="4205975" y="1727663"/>
            <a:ext cx="4279075" cy="20518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1"/>
          <p:cNvSpPr txBox="1"/>
          <p:nvPr>
            <p:ph type="title"/>
          </p:nvPr>
        </p:nvSpPr>
        <p:spPr>
          <a:xfrm>
            <a:off x="320525" y="608450"/>
            <a:ext cx="78432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00">
                <a:solidFill>
                  <a:srgbClr val="3F46FC"/>
                </a:solidFill>
                <a:latin typeface="Poppins"/>
                <a:ea typeface="Poppins"/>
                <a:cs typeface="Poppins"/>
                <a:sym typeface="Poppins"/>
              </a:rPr>
              <a:t>A tener en cuenta para tomar un Pathway</a:t>
            </a:r>
            <a:endParaRPr b="1" sz="2000">
              <a:solidFill>
                <a:srgbClr val="3F46FC"/>
              </a:solidFill>
              <a:latin typeface="Poppins"/>
              <a:ea typeface="Poppins"/>
              <a:cs typeface="Poppins"/>
              <a:sym typeface="Poppins"/>
            </a:endParaRPr>
          </a:p>
        </p:txBody>
      </p:sp>
      <p:sp>
        <p:nvSpPr>
          <p:cNvPr id="225" name="Google Shape;225;p31"/>
          <p:cNvSpPr txBox="1"/>
          <p:nvPr/>
        </p:nvSpPr>
        <p:spPr>
          <a:xfrm>
            <a:off x="579500" y="1113600"/>
            <a:ext cx="7699200" cy="3478800"/>
          </a:xfrm>
          <a:prstGeom prst="rect">
            <a:avLst/>
          </a:prstGeom>
          <a:noFill/>
          <a:ln>
            <a:noFill/>
          </a:ln>
        </p:spPr>
        <p:txBody>
          <a:bodyPr anchorCtr="0" anchor="t" bIns="91425" lIns="91425" spcFirstLastPara="1" rIns="91425" wrap="square" tIns="91425">
            <a:spAutoFit/>
          </a:bodyPr>
          <a:lstStyle/>
          <a:p>
            <a:pPr indent="-304800" lvl="0" marL="457200" rtl="0" algn="l">
              <a:lnSpc>
                <a:spcPct val="150000"/>
              </a:lnSpc>
              <a:spcBef>
                <a:spcPts val="1000"/>
              </a:spcBef>
              <a:spcAft>
                <a:spcPts val="0"/>
              </a:spcAft>
              <a:buClr>
                <a:schemeClr val="dk2"/>
              </a:buClr>
              <a:buSzPts val="1200"/>
              <a:buFont typeface="Average"/>
              <a:buChar char="●"/>
            </a:pPr>
            <a:r>
              <a:rPr lang="en" sz="1200">
                <a:solidFill>
                  <a:schemeClr val="dk2"/>
                </a:solidFill>
                <a:latin typeface="Poppins"/>
                <a:ea typeface="Poppins"/>
                <a:cs typeface="Poppins"/>
                <a:sym typeface="Poppins"/>
              </a:rPr>
              <a:t>Cuando el estudiante tiene un pathway, NO está aceptado a la escuela de Higher Education, estará </a:t>
            </a:r>
            <a:r>
              <a:rPr b="1" lang="en" sz="1200">
                <a:solidFill>
                  <a:schemeClr val="dk2"/>
                </a:solidFill>
                <a:latin typeface="Poppins"/>
                <a:ea typeface="Poppins"/>
                <a:cs typeface="Poppins"/>
                <a:sym typeface="Poppins"/>
              </a:rPr>
              <a:t>aceptado condicionalmente (CLOA - Conditional Letter of Acceptance).</a:t>
            </a:r>
            <a:endParaRPr b="1" sz="1200">
              <a:solidFill>
                <a:schemeClr val="dk2"/>
              </a:solidFill>
              <a:latin typeface="Poppins"/>
              <a:ea typeface="Poppins"/>
              <a:cs typeface="Poppins"/>
              <a:sym typeface="Poppins"/>
            </a:endParaRPr>
          </a:p>
          <a:p>
            <a:pPr indent="-304800" lvl="0" marL="457200" rtl="0" algn="l">
              <a:lnSpc>
                <a:spcPct val="150000"/>
              </a:lnSpc>
              <a:spcBef>
                <a:spcPts val="1200"/>
              </a:spcBef>
              <a:spcAft>
                <a:spcPts val="0"/>
              </a:spcAft>
              <a:buClr>
                <a:schemeClr val="dk2"/>
              </a:buClr>
              <a:buSzPts val="1200"/>
              <a:buFont typeface="Average"/>
              <a:buChar char="●"/>
            </a:pPr>
            <a:r>
              <a:rPr b="1" lang="en" sz="1200">
                <a:solidFill>
                  <a:schemeClr val="dk2"/>
                </a:solidFill>
                <a:latin typeface="Poppins"/>
                <a:ea typeface="Poppins"/>
                <a:cs typeface="Poppins"/>
                <a:sym typeface="Poppins"/>
              </a:rPr>
              <a:t>Con una CLOA no se recomienda aplicar al visado</a:t>
            </a:r>
            <a:r>
              <a:rPr lang="en" sz="1200">
                <a:solidFill>
                  <a:schemeClr val="dk2"/>
                </a:solidFill>
                <a:latin typeface="Poppins"/>
                <a:ea typeface="Poppins"/>
                <a:cs typeface="Poppins"/>
                <a:sym typeface="Poppins"/>
              </a:rPr>
              <a:t>. Suele ser </a:t>
            </a:r>
            <a:r>
              <a:rPr b="1" lang="en" sz="1200">
                <a:solidFill>
                  <a:schemeClr val="dk2"/>
                </a:solidFill>
                <a:latin typeface="Poppins"/>
                <a:ea typeface="Poppins"/>
                <a:cs typeface="Poppins"/>
                <a:sym typeface="Poppins"/>
              </a:rPr>
              <a:t>denegado</a:t>
            </a:r>
            <a:r>
              <a:rPr lang="en" sz="1200">
                <a:solidFill>
                  <a:schemeClr val="dk2"/>
                </a:solidFill>
                <a:latin typeface="Poppins"/>
                <a:ea typeface="Poppins"/>
                <a:cs typeface="Poppins"/>
                <a:sym typeface="Poppins"/>
              </a:rPr>
              <a:t> por no estar aceptado oficialmente (LOA).</a:t>
            </a:r>
            <a:endParaRPr sz="1200">
              <a:solidFill>
                <a:schemeClr val="dk2"/>
              </a:solidFill>
              <a:latin typeface="Poppins"/>
              <a:ea typeface="Poppins"/>
              <a:cs typeface="Poppins"/>
              <a:sym typeface="Poppins"/>
            </a:endParaRPr>
          </a:p>
          <a:p>
            <a:pPr indent="-304800" lvl="0" marL="457200" rtl="0" algn="l">
              <a:lnSpc>
                <a:spcPct val="150000"/>
              </a:lnSpc>
              <a:spcBef>
                <a:spcPts val="1200"/>
              </a:spcBef>
              <a:spcAft>
                <a:spcPts val="0"/>
              </a:spcAft>
              <a:buClr>
                <a:schemeClr val="dk2"/>
              </a:buClr>
              <a:buSzPts val="1200"/>
              <a:buFont typeface="Average"/>
              <a:buChar char="●"/>
            </a:pPr>
            <a:r>
              <a:rPr lang="en" sz="1200">
                <a:solidFill>
                  <a:schemeClr val="dk2"/>
                </a:solidFill>
                <a:latin typeface="Poppins"/>
                <a:ea typeface="Poppins"/>
                <a:cs typeface="Poppins"/>
                <a:sym typeface="Poppins"/>
              </a:rPr>
              <a:t>Se recomienda hacer el </a:t>
            </a:r>
            <a:r>
              <a:rPr b="1" lang="en" sz="1200">
                <a:solidFill>
                  <a:schemeClr val="dk2"/>
                </a:solidFill>
                <a:latin typeface="Poppins"/>
                <a:ea typeface="Poppins"/>
                <a:cs typeface="Poppins"/>
                <a:sym typeface="Poppins"/>
              </a:rPr>
              <a:t>pathway online</a:t>
            </a:r>
            <a:r>
              <a:rPr lang="en" sz="1200">
                <a:solidFill>
                  <a:schemeClr val="dk2"/>
                </a:solidFill>
                <a:latin typeface="Poppins"/>
                <a:ea typeface="Poppins"/>
                <a:cs typeface="Poppins"/>
                <a:sym typeface="Poppins"/>
              </a:rPr>
              <a:t> desde su país.</a:t>
            </a:r>
            <a:endParaRPr sz="1200">
              <a:solidFill>
                <a:schemeClr val="dk2"/>
              </a:solidFill>
              <a:latin typeface="Poppins"/>
              <a:ea typeface="Poppins"/>
              <a:cs typeface="Poppins"/>
              <a:sym typeface="Poppins"/>
            </a:endParaRPr>
          </a:p>
          <a:p>
            <a:pPr indent="-304800" lvl="0" marL="457200" rtl="0" algn="l">
              <a:lnSpc>
                <a:spcPct val="150000"/>
              </a:lnSpc>
              <a:spcBef>
                <a:spcPts val="1200"/>
              </a:spcBef>
              <a:spcAft>
                <a:spcPts val="0"/>
              </a:spcAft>
              <a:buClr>
                <a:schemeClr val="dk2"/>
              </a:buClr>
              <a:buSzPts val="1200"/>
              <a:buFont typeface="Average"/>
              <a:buChar char="●"/>
            </a:pPr>
            <a:r>
              <a:rPr lang="en" sz="1200">
                <a:solidFill>
                  <a:schemeClr val="dk2"/>
                </a:solidFill>
                <a:latin typeface="Poppins"/>
                <a:ea typeface="Poppins"/>
                <a:cs typeface="Poppins"/>
                <a:sym typeface="Poppins"/>
              </a:rPr>
              <a:t>Deben haber aproximadamente</a:t>
            </a:r>
            <a:r>
              <a:rPr b="1" lang="en" sz="1200" u="sng">
                <a:solidFill>
                  <a:schemeClr val="dk2"/>
                </a:solidFill>
                <a:latin typeface="Poppins"/>
                <a:ea typeface="Poppins"/>
                <a:cs typeface="Poppins"/>
                <a:sym typeface="Poppins"/>
              </a:rPr>
              <a:t> </a:t>
            </a:r>
            <a:r>
              <a:rPr b="1" lang="en" sz="1200">
                <a:solidFill>
                  <a:schemeClr val="dk2"/>
                </a:solidFill>
                <a:latin typeface="Poppins"/>
                <a:ea typeface="Poppins"/>
                <a:cs typeface="Poppins"/>
                <a:sym typeface="Poppins"/>
              </a:rPr>
              <a:t>5-6 meses desde el final del pathway y el inicio del diplomado </a:t>
            </a:r>
            <a:r>
              <a:rPr lang="en" sz="1200">
                <a:solidFill>
                  <a:schemeClr val="dk2"/>
                </a:solidFill>
                <a:latin typeface="Poppins"/>
                <a:ea typeface="Poppins"/>
                <a:cs typeface="Poppins"/>
                <a:sym typeface="Poppins"/>
              </a:rPr>
              <a:t>para poder iniciar los trámites del visado, ya que no se podrá mandar la aplicación del visado hasta no tener LOA (Letter of acceptance).</a:t>
            </a:r>
            <a:endParaRPr sz="1200">
              <a:solidFill>
                <a:schemeClr val="dk2"/>
              </a:solidFill>
              <a:latin typeface="Poppins"/>
              <a:ea typeface="Poppins"/>
              <a:cs typeface="Poppins"/>
              <a:sym typeface="Poppins"/>
            </a:endParaRPr>
          </a:p>
          <a:p>
            <a:pPr indent="-304800" lvl="0" marL="457200" rtl="0" algn="l">
              <a:lnSpc>
                <a:spcPct val="150000"/>
              </a:lnSpc>
              <a:spcBef>
                <a:spcPts val="1200"/>
              </a:spcBef>
              <a:spcAft>
                <a:spcPts val="1200"/>
              </a:spcAft>
              <a:buClr>
                <a:schemeClr val="dk2"/>
              </a:buClr>
              <a:buSzPts val="1200"/>
              <a:buFont typeface="Average"/>
              <a:buChar char="●"/>
            </a:pPr>
            <a:r>
              <a:rPr lang="en" sz="1200">
                <a:solidFill>
                  <a:schemeClr val="dk2"/>
                </a:solidFill>
                <a:latin typeface="Poppins"/>
                <a:ea typeface="Poppins"/>
                <a:cs typeface="Poppins"/>
                <a:sym typeface="Poppins"/>
              </a:rPr>
              <a:t>Si el estudiante deja </a:t>
            </a:r>
            <a:r>
              <a:rPr b="1" lang="en" sz="1200">
                <a:solidFill>
                  <a:schemeClr val="dk2"/>
                </a:solidFill>
                <a:latin typeface="Poppins"/>
                <a:ea typeface="Poppins"/>
                <a:cs typeface="Poppins"/>
                <a:sym typeface="Poppins"/>
              </a:rPr>
              <a:t>TODO preparado</a:t>
            </a:r>
            <a:r>
              <a:rPr lang="en" sz="1200">
                <a:solidFill>
                  <a:schemeClr val="dk2"/>
                </a:solidFill>
                <a:latin typeface="Poppins"/>
                <a:ea typeface="Poppins"/>
                <a:cs typeface="Poppins"/>
                <a:sym typeface="Poppins"/>
              </a:rPr>
              <a:t> para que al final del pathway ya solo falta obtener la LOA y enviar el visado, puede dejar menos margen de tiempo entre pathway y diplomado.</a:t>
            </a:r>
            <a:endParaRPr sz="1200">
              <a:solidFill>
                <a:schemeClr val="dk2"/>
              </a:solidFill>
              <a:latin typeface="Poppins"/>
              <a:ea typeface="Poppins"/>
              <a:cs typeface="Poppins"/>
              <a:sym typeface="Poppins"/>
            </a:endParaRPr>
          </a:p>
        </p:txBody>
      </p:sp>
      <p:pic>
        <p:nvPicPr>
          <p:cNvPr id="226" name="Google Shape;226;p31"/>
          <p:cNvPicPr preferRelativeResize="0"/>
          <p:nvPr/>
        </p:nvPicPr>
        <p:blipFill>
          <a:blip r:embed="rId3">
            <a:alphaModFix/>
          </a:blip>
          <a:stretch>
            <a:fillRect/>
          </a:stretch>
        </p:blipFill>
        <p:spPr>
          <a:xfrm>
            <a:off x="8060525" y="605225"/>
            <a:ext cx="526546" cy="526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32"/>
          <p:cNvSpPr/>
          <p:nvPr/>
        </p:nvSpPr>
        <p:spPr>
          <a:xfrm>
            <a:off x="-10250" y="-25"/>
            <a:ext cx="9144000" cy="5143500"/>
          </a:xfrm>
          <a:prstGeom prst="rect">
            <a:avLst/>
          </a:prstGeom>
          <a:solidFill>
            <a:srgbClr val="3F46FC">
              <a:alpha val="494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2"/>
          <p:cNvSpPr txBox="1"/>
          <p:nvPr/>
        </p:nvSpPr>
        <p:spPr>
          <a:xfrm>
            <a:off x="2684800" y="1938125"/>
            <a:ext cx="3753900" cy="1554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000">
                <a:solidFill>
                  <a:schemeClr val="lt1"/>
                </a:solidFill>
                <a:latin typeface="Poppins ExtraBold"/>
                <a:ea typeface="Poppins ExtraBold"/>
                <a:cs typeface="Poppins ExtraBold"/>
                <a:sym typeface="Poppins ExtraBold"/>
              </a:rPr>
              <a:t>APLICACIÓN A VISADO</a:t>
            </a:r>
            <a:endParaRPr sz="3000">
              <a:solidFill>
                <a:schemeClr val="lt1"/>
              </a:solidFill>
              <a:latin typeface="Poppins ExtraBold"/>
              <a:ea typeface="Poppins ExtraBold"/>
              <a:cs typeface="Poppins ExtraBold"/>
              <a:sym typeface="Poppins ExtraBold"/>
            </a:endParaRPr>
          </a:p>
          <a:p>
            <a:pPr indent="0" lvl="0" marL="0" rtl="0" algn="ctr">
              <a:lnSpc>
                <a:spcPct val="115000"/>
              </a:lnSpc>
              <a:spcBef>
                <a:spcPts val="0"/>
              </a:spcBef>
              <a:spcAft>
                <a:spcPts val="0"/>
              </a:spcAft>
              <a:buNone/>
            </a:pPr>
            <a:r>
              <a:t/>
            </a:r>
            <a:endParaRPr sz="2000">
              <a:solidFill>
                <a:schemeClr val="lt1"/>
              </a:solidFill>
              <a:latin typeface="Poppins"/>
              <a:ea typeface="Poppins"/>
              <a:cs typeface="Poppins"/>
              <a:sym typeface="Poppins"/>
            </a:endParaRPr>
          </a:p>
        </p:txBody>
      </p:sp>
      <p:pic>
        <p:nvPicPr>
          <p:cNvPr id="233" name="Google Shape;233;p32"/>
          <p:cNvPicPr preferRelativeResize="0"/>
          <p:nvPr/>
        </p:nvPicPr>
        <p:blipFill>
          <a:blip r:embed="rId3">
            <a:alphaModFix/>
          </a:blip>
          <a:stretch>
            <a:fillRect/>
          </a:stretch>
        </p:blipFill>
        <p:spPr>
          <a:xfrm>
            <a:off x="7033025" y="4294450"/>
            <a:ext cx="1599100" cy="495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nvSpPr>
        <p:spPr>
          <a:xfrm>
            <a:off x="328775" y="528525"/>
            <a:ext cx="8348700" cy="22035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b="1" lang="en" sz="2000">
                <a:solidFill>
                  <a:srgbClr val="3F46FC"/>
                </a:solidFill>
                <a:latin typeface="Poppins"/>
                <a:ea typeface="Poppins"/>
                <a:cs typeface="Poppins"/>
                <a:sym typeface="Poppins"/>
              </a:rPr>
              <a:t>Puntos clave para una aplicación</a:t>
            </a:r>
            <a:endParaRPr sz="1100">
              <a:latin typeface="Poppins"/>
              <a:ea typeface="Poppins"/>
              <a:cs typeface="Poppins"/>
              <a:sym typeface="Poppins"/>
            </a:endParaRPr>
          </a:p>
          <a:p>
            <a:pPr indent="0" lvl="0" marL="0" rtl="0" algn="just">
              <a:lnSpc>
                <a:spcPct val="115000"/>
              </a:lnSpc>
              <a:spcBef>
                <a:spcPts val="1000"/>
              </a:spcBef>
              <a:spcAft>
                <a:spcPts val="0"/>
              </a:spcAft>
              <a:buNone/>
            </a:pPr>
            <a:r>
              <a:t/>
            </a:r>
            <a:endParaRPr sz="1100">
              <a:latin typeface="Poppins"/>
              <a:ea typeface="Poppins"/>
              <a:cs typeface="Poppins"/>
              <a:sym typeface="Poppins"/>
            </a:endParaRPr>
          </a:p>
          <a:p>
            <a:pPr indent="0" lvl="0" marL="457200" rtl="0" algn="just">
              <a:lnSpc>
                <a:spcPct val="115000"/>
              </a:lnSpc>
              <a:spcBef>
                <a:spcPts val="0"/>
              </a:spcBef>
              <a:spcAft>
                <a:spcPts val="0"/>
              </a:spcAft>
              <a:buClr>
                <a:schemeClr val="dk2"/>
              </a:buClr>
              <a:buSzPts val="1100"/>
              <a:buFont typeface="Arial"/>
              <a:buNone/>
            </a:pPr>
            <a:r>
              <a:t/>
            </a:r>
            <a:endParaRPr sz="1100">
              <a:solidFill>
                <a:schemeClr val="dk2"/>
              </a:solidFill>
            </a:endParaRPr>
          </a:p>
          <a:p>
            <a:pPr indent="0" lvl="0" marL="0" rtl="0" algn="l">
              <a:lnSpc>
                <a:spcPct val="115000"/>
              </a:lnSpc>
              <a:spcBef>
                <a:spcPts val="0"/>
              </a:spcBef>
              <a:spcAft>
                <a:spcPts val="0"/>
              </a:spcAft>
              <a:buNone/>
            </a:pPr>
            <a:r>
              <a:t/>
            </a:r>
            <a:endParaRPr sz="1200">
              <a:latin typeface="Poppins"/>
              <a:ea typeface="Poppins"/>
              <a:cs typeface="Poppins"/>
              <a:sym typeface="Poppins"/>
            </a:endParaRPr>
          </a:p>
          <a:p>
            <a:pPr indent="0" lvl="0" marL="0" rtl="0" algn="l">
              <a:lnSpc>
                <a:spcPct val="115000"/>
              </a:lnSpc>
              <a:spcBef>
                <a:spcPts val="0"/>
              </a:spcBef>
              <a:spcAft>
                <a:spcPts val="0"/>
              </a:spcAft>
              <a:buNone/>
            </a:pPr>
            <a:r>
              <a:t/>
            </a:r>
            <a:endParaRPr sz="1200">
              <a:latin typeface="Poppins"/>
              <a:ea typeface="Poppins"/>
              <a:cs typeface="Poppins"/>
              <a:sym typeface="Poppins"/>
            </a:endParaRPr>
          </a:p>
          <a:p>
            <a:pPr indent="0" lvl="0" marL="0" rtl="0" algn="l">
              <a:lnSpc>
                <a:spcPct val="115000"/>
              </a:lnSpc>
              <a:spcBef>
                <a:spcPts val="0"/>
              </a:spcBef>
              <a:spcAft>
                <a:spcPts val="0"/>
              </a:spcAft>
              <a:buNone/>
            </a:pPr>
            <a:r>
              <a:t/>
            </a:r>
            <a:endParaRPr sz="1200">
              <a:latin typeface="Poppins"/>
              <a:ea typeface="Poppins"/>
              <a:cs typeface="Poppins"/>
              <a:sym typeface="Poppins"/>
            </a:endParaRPr>
          </a:p>
          <a:p>
            <a:pPr indent="0" lvl="0" marL="0" rtl="0" algn="l">
              <a:lnSpc>
                <a:spcPct val="115000"/>
              </a:lnSpc>
              <a:spcBef>
                <a:spcPts val="0"/>
              </a:spcBef>
              <a:spcAft>
                <a:spcPts val="0"/>
              </a:spcAft>
              <a:buNone/>
            </a:pPr>
            <a:r>
              <a:t/>
            </a:r>
            <a:endParaRPr sz="1200">
              <a:latin typeface="Poppins"/>
              <a:ea typeface="Poppins"/>
              <a:cs typeface="Poppins"/>
              <a:sym typeface="Poppins"/>
            </a:endParaRPr>
          </a:p>
          <a:p>
            <a:pPr indent="0" lvl="0" marL="0" rtl="0" algn="l">
              <a:lnSpc>
                <a:spcPct val="110000"/>
              </a:lnSpc>
              <a:spcBef>
                <a:spcPts val="1000"/>
              </a:spcBef>
              <a:spcAft>
                <a:spcPts val="0"/>
              </a:spcAft>
              <a:buNone/>
            </a:pPr>
            <a:r>
              <a:t/>
            </a:r>
            <a:endParaRPr>
              <a:latin typeface="Poppins"/>
              <a:ea typeface="Poppins"/>
              <a:cs typeface="Poppins"/>
              <a:sym typeface="Poppins"/>
            </a:endParaRPr>
          </a:p>
        </p:txBody>
      </p:sp>
      <p:sp>
        <p:nvSpPr>
          <p:cNvPr id="239" name="Google Shape;239;p33"/>
          <p:cNvSpPr txBox="1"/>
          <p:nvPr/>
        </p:nvSpPr>
        <p:spPr>
          <a:xfrm>
            <a:off x="489150" y="1075925"/>
            <a:ext cx="8188200" cy="3753900"/>
          </a:xfrm>
          <a:prstGeom prst="rect">
            <a:avLst/>
          </a:prstGeom>
          <a:noFill/>
          <a:ln>
            <a:noFill/>
          </a:ln>
        </p:spPr>
        <p:txBody>
          <a:bodyPr anchorCtr="0" anchor="t" bIns="91425" lIns="91425" spcFirstLastPara="1" rIns="91425" wrap="square" tIns="91425">
            <a:spAutoFit/>
          </a:bodyPr>
          <a:lstStyle/>
          <a:p>
            <a:pPr indent="-298450" lvl="0" marL="457200" rtl="0" algn="just">
              <a:lnSpc>
                <a:spcPct val="115000"/>
              </a:lnSpc>
              <a:spcBef>
                <a:spcPts val="1000"/>
              </a:spcBef>
              <a:spcAft>
                <a:spcPts val="0"/>
              </a:spcAft>
              <a:buClr>
                <a:schemeClr val="dk2"/>
              </a:buClr>
              <a:buSzPts val="1100"/>
              <a:buFont typeface="Poppins"/>
              <a:buChar char="●"/>
            </a:pPr>
            <a:r>
              <a:rPr lang="en" sz="1100">
                <a:solidFill>
                  <a:schemeClr val="dk2"/>
                </a:solidFill>
                <a:latin typeface="Poppins"/>
                <a:ea typeface="Poppins"/>
                <a:cs typeface="Poppins"/>
                <a:sym typeface="Poppins"/>
              </a:rPr>
              <a:t>Nacionalidad </a:t>
            </a:r>
            <a:endParaRPr sz="1100">
              <a:solidFill>
                <a:schemeClr val="dk2"/>
              </a:solidFill>
              <a:latin typeface="Poppins"/>
              <a:ea typeface="Poppins"/>
              <a:cs typeface="Poppins"/>
              <a:sym typeface="Poppins"/>
            </a:endParaRPr>
          </a:p>
          <a:p>
            <a:pPr indent="-298450" lvl="0" marL="457200" rtl="0" algn="just">
              <a:lnSpc>
                <a:spcPct val="115000"/>
              </a:lnSpc>
              <a:spcBef>
                <a:spcPts val="0"/>
              </a:spcBef>
              <a:spcAft>
                <a:spcPts val="0"/>
              </a:spcAft>
              <a:buClr>
                <a:schemeClr val="dk2"/>
              </a:buClr>
              <a:buSzPts val="1100"/>
              <a:buFont typeface="Poppins"/>
              <a:buChar char="●"/>
            </a:pPr>
            <a:r>
              <a:rPr lang="en" sz="1100">
                <a:solidFill>
                  <a:schemeClr val="dk2"/>
                </a:solidFill>
                <a:latin typeface="Poppins"/>
                <a:ea typeface="Poppins"/>
                <a:cs typeface="Poppins"/>
                <a:sym typeface="Poppins"/>
              </a:rPr>
              <a:t>Edad.</a:t>
            </a:r>
            <a:endParaRPr sz="1100">
              <a:solidFill>
                <a:schemeClr val="dk2"/>
              </a:solidFill>
              <a:latin typeface="Poppins"/>
              <a:ea typeface="Poppins"/>
              <a:cs typeface="Poppins"/>
              <a:sym typeface="Poppins"/>
            </a:endParaRPr>
          </a:p>
          <a:p>
            <a:pPr indent="-298450" lvl="0" marL="457200" rtl="0" algn="just">
              <a:lnSpc>
                <a:spcPct val="115000"/>
              </a:lnSpc>
              <a:spcBef>
                <a:spcPts val="0"/>
              </a:spcBef>
              <a:spcAft>
                <a:spcPts val="0"/>
              </a:spcAft>
              <a:buClr>
                <a:schemeClr val="dk2"/>
              </a:buClr>
              <a:buSzPts val="1100"/>
              <a:buFont typeface="Poppins"/>
              <a:buChar char="●"/>
            </a:pPr>
            <a:r>
              <a:rPr lang="en" sz="1100">
                <a:solidFill>
                  <a:schemeClr val="dk2"/>
                </a:solidFill>
                <a:latin typeface="Poppins"/>
                <a:ea typeface="Poppins"/>
                <a:cs typeface="Poppins"/>
                <a:sym typeface="Poppins"/>
              </a:rPr>
              <a:t>Importancia de tu curso para tu futuro laboral en su país.</a:t>
            </a:r>
            <a:endParaRPr sz="1100">
              <a:solidFill>
                <a:schemeClr val="dk2"/>
              </a:solidFill>
              <a:latin typeface="Poppins"/>
              <a:ea typeface="Poppins"/>
              <a:cs typeface="Poppins"/>
              <a:sym typeface="Poppins"/>
            </a:endParaRPr>
          </a:p>
          <a:p>
            <a:pPr indent="-298450" lvl="0" marL="457200" rtl="0" algn="just">
              <a:lnSpc>
                <a:spcPct val="115000"/>
              </a:lnSpc>
              <a:spcBef>
                <a:spcPts val="0"/>
              </a:spcBef>
              <a:spcAft>
                <a:spcPts val="0"/>
              </a:spcAft>
              <a:buClr>
                <a:schemeClr val="dk2"/>
              </a:buClr>
              <a:buSzPts val="1100"/>
              <a:buFont typeface="Poppins"/>
              <a:buChar char="●"/>
            </a:pPr>
            <a:r>
              <a:rPr lang="en" sz="1100">
                <a:solidFill>
                  <a:schemeClr val="dk2"/>
                </a:solidFill>
                <a:latin typeface="Poppins"/>
                <a:ea typeface="Poppins"/>
                <a:cs typeface="Poppins"/>
                <a:sym typeface="Poppins"/>
              </a:rPr>
              <a:t>Fondos. </a:t>
            </a:r>
            <a:endParaRPr sz="1100">
              <a:solidFill>
                <a:srgbClr val="FF0000"/>
              </a:solidFill>
              <a:latin typeface="Poppins"/>
              <a:ea typeface="Poppins"/>
              <a:cs typeface="Poppins"/>
              <a:sym typeface="Poppins"/>
            </a:endParaRPr>
          </a:p>
          <a:p>
            <a:pPr indent="-298450" lvl="0" marL="457200" rtl="0" algn="just">
              <a:lnSpc>
                <a:spcPct val="115000"/>
              </a:lnSpc>
              <a:spcBef>
                <a:spcPts val="0"/>
              </a:spcBef>
              <a:spcAft>
                <a:spcPts val="0"/>
              </a:spcAft>
              <a:buClr>
                <a:schemeClr val="dk2"/>
              </a:buClr>
              <a:buSzPts val="1100"/>
              <a:buFont typeface="Poppins"/>
              <a:buChar char="●"/>
            </a:pPr>
            <a:r>
              <a:rPr lang="en" sz="1100">
                <a:solidFill>
                  <a:schemeClr val="dk2"/>
                </a:solidFill>
                <a:latin typeface="Poppins"/>
                <a:ea typeface="Poppins"/>
                <a:cs typeface="Poppins"/>
                <a:sym typeface="Poppins"/>
              </a:rPr>
              <a:t>Arraigo a su país de origen, demostración que el estudiante después va a volver a su país. </a:t>
            </a:r>
            <a:endParaRPr b="1" sz="1100">
              <a:solidFill>
                <a:schemeClr val="dk2"/>
              </a:solidFill>
              <a:latin typeface="Poppins"/>
              <a:ea typeface="Poppins"/>
              <a:cs typeface="Poppins"/>
              <a:sym typeface="Poppins"/>
            </a:endParaRPr>
          </a:p>
          <a:p>
            <a:pPr indent="0" lvl="0" marL="0" rtl="0" algn="just">
              <a:lnSpc>
                <a:spcPct val="100000"/>
              </a:lnSpc>
              <a:spcBef>
                <a:spcPts val="1000"/>
              </a:spcBef>
              <a:spcAft>
                <a:spcPts val="0"/>
              </a:spcAft>
              <a:buClr>
                <a:schemeClr val="dk2"/>
              </a:buClr>
              <a:buSzPts val="1100"/>
              <a:buFont typeface="Arial"/>
              <a:buNone/>
            </a:pPr>
            <a:r>
              <a:rPr b="1" lang="en" sz="1100">
                <a:solidFill>
                  <a:schemeClr val="dk2"/>
                </a:solidFill>
                <a:latin typeface="Poppins"/>
                <a:ea typeface="Poppins"/>
                <a:cs typeface="Poppins"/>
                <a:sym typeface="Poppins"/>
              </a:rPr>
              <a:t>Demostración de fondos:</a:t>
            </a:r>
            <a:endParaRPr b="1" sz="1100">
              <a:solidFill>
                <a:srgbClr val="3F46FC"/>
              </a:solidFill>
              <a:latin typeface="Poppins"/>
              <a:ea typeface="Poppins"/>
              <a:cs typeface="Poppins"/>
              <a:sym typeface="Poppins"/>
            </a:endParaRPr>
          </a:p>
          <a:p>
            <a:pPr indent="0" lvl="0" marL="0" rtl="0" algn="just">
              <a:lnSpc>
                <a:spcPct val="100000"/>
              </a:lnSpc>
              <a:spcBef>
                <a:spcPts val="1000"/>
              </a:spcBef>
              <a:spcAft>
                <a:spcPts val="0"/>
              </a:spcAft>
              <a:buClr>
                <a:schemeClr val="dk2"/>
              </a:buClr>
              <a:buSzPts val="1100"/>
              <a:buFont typeface="Arial"/>
              <a:buNone/>
            </a:pPr>
            <a:r>
              <a:rPr lang="en" sz="1100">
                <a:solidFill>
                  <a:srgbClr val="3F46FC"/>
                </a:solidFill>
                <a:latin typeface="Poppins"/>
                <a:ea typeface="Poppins"/>
                <a:cs typeface="Poppins"/>
                <a:sym typeface="Poppins"/>
              </a:rPr>
              <a:t>Montreal y Quebec:</a:t>
            </a:r>
            <a:endParaRPr sz="1100">
              <a:solidFill>
                <a:srgbClr val="3F46FC"/>
              </a:solidFill>
              <a:latin typeface="Poppins"/>
              <a:ea typeface="Poppins"/>
              <a:cs typeface="Poppins"/>
              <a:sym typeface="Poppins"/>
            </a:endParaRPr>
          </a:p>
          <a:p>
            <a:pPr indent="0" lvl="0" marL="457200" rtl="0" algn="l">
              <a:lnSpc>
                <a:spcPct val="100000"/>
              </a:lnSpc>
              <a:spcBef>
                <a:spcPts val="0"/>
              </a:spcBef>
              <a:spcAft>
                <a:spcPts val="0"/>
              </a:spcAft>
              <a:buClr>
                <a:schemeClr val="dk2"/>
              </a:buClr>
              <a:buSzPts val="1100"/>
              <a:buFont typeface="Arial"/>
              <a:buNone/>
            </a:pPr>
            <a:r>
              <a:rPr lang="en" sz="1100">
                <a:solidFill>
                  <a:schemeClr val="dk2"/>
                </a:solidFill>
                <a:latin typeface="Poppins"/>
                <a:ea typeface="Poppins"/>
                <a:cs typeface="Poppins"/>
                <a:sym typeface="Poppins"/>
              </a:rPr>
              <a:t>Por año de estancia para el CAQ: 13.134$CAD + aproximadamente unos 2.000$CAD en concepto de vuelos de regreso y gastos de settling-in + lo que te queda por pagar del curso + 500 dólares en concepto de gastos generales.</a:t>
            </a:r>
            <a:endParaRPr sz="1100">
              <a:solidFill>
                <a:schemeClr val="dk2"/>
              </a:solidFill>
              <a:latin typeface="Poppins"/>
              <a:ea typeface="Poppins"/>
              <a:cs typeface="Poppins"/>
              <a:sym typeface="Poppins"/>
            </a:endParaRPr>
          </a:p>
          <a:p>
            <a:pPr indent="0" lvl="0" marL="457200" rtl="0" algn="l">
              <a:lnSpc>
                <a:spcPct val="100000"/>
              </a:lnSpc>
              <a:spcBef>
                <a:spcPts val="1000"/>
              </a:spcBef>
              <a:spcAft>
                <a:spcPts val="0"/>
              </a:spcAft>
              <a:buClr>
                <a:schemeClr val="dk2"/>
              </a:buClr>
              <a:buSzPts val="1100"/>
              <a:buFont typeface="Arial"/>
              <a:buNone/>
            </a:pPr>
            <a:r>
              <a:rPr lang="en" sz="1100">
                <a:solidFill>
                  <a:schemeClr val="dk2"/>
                </a:solidFill>
                <a:latin typeface="Poppins"/>
                <a:ea typeface="Poppins"/>
                <a:cs typeface="Poppins"/>
                <a:sym typeface="Poppins"/>
              </a:rPr>
              <a:t>Luego hay que presentar los fondos económicos para el trámite del SP + WP, que por año de estancia son: </a:t>
            </a:r>
            <a:r>
              <a:rPr b="1" lang="en" sz="1100">
                <a:solidFill>
                  <a:schemeClr val="dk2"/>
                </a:solidFill>
                <a:latin typeface="Poppins"/>
                <a:ea typeface="Poppins"/>
                <a:cs typeface="Poppins"/>
                <a:sym typeface="Poppins"/>
              </a:rPr>
              <a:t>11.000$CAD + aproximado unos 2.000$CAD en concepto de vuelos </a:t>
            </a:r>
            <a:r>
              <a:rPr lang="en" sz="1100">
                <a:solidFill>
                  <a:schemeClr val="dk2"/>
                </a:solidFill>
                <a:latin typeface="Poppins"/>
                <a:ea typeface="Poppins"/>
                <a:cs typeface="Poppins"/>
                <a:sym typeface="Poppins"/>
              </a:rPr>
              <a:t>de regreso + lo que te queda por pagar del curso.</a:t>
            </a:r>
            <a:endParaRPr sz="1100">
              <a:solidFill>
                <a:schemeClr val="dk2"/>
              </a:solidFill>
              <a:latin typeface="Poppins"/>
              <a:ea typeface="Poppins"/>
              <a:cs typeface="Poppins"/>
              <a:sym typeface="Poppins"/>
            </a:endParaRPr>
          </a:p>
          <a:p>
            <a:pPr indent="0" lvl="0" marL="0" rtl="0" algn="l">
              <a:lnSpc>
                <a:spcPct val="100000"/>
              </a:lnSpc>
              <a:spcBef>
                <a:spcPts val="1000"/>
              </a:spcBef>
              <a:spcAft>
                <a:spcPts val="0"/>
              </a:spcAft>
              <a:buClr>
                <a:schemeClr val="dk2"/>
              </a:buClr>
              <a:buSzPts val="1100"/>
              <a:buFont typeface="Arial"/>
              <a:buNone/>
            </a:pPr>
            <a:r>
              <a:rPr lang="en" sz="1100">
                <a:solidFill>
                  <a:srgbClr val="3F46FC"/>
                </a:solidFill>
                <a:latin typeface="Poppins"/>
                <a:ea typeface="Poppins"/>
                <a:cs typeface="Poppins"/>
                <a:sym typeface="Poppins"/>
              </a:rPr>
              <a:t>Resto de provincias:</a:t>
            </a:r>
            <a:endParaRPr sz="1100">
              <a:solidFill>
                <a:srgbClr val="3F46FC"/>
              </a:solidFill>
              <a:latin typeface="Poppins"/>
              <a:ea typeface="Poppins"/>
              <a:cs typeface="Poppins"/>
              <a:sym typeface="Poppins"/>
            </a:endParaRPr>
          </a:p>
          <a:p>
            <a:pPr indent="0" lvl="0" marL="457200" rtl="0" algn="l">
              <a:lnSpc>
                <a:spcPct val="115000"/>
              </a:lnSpc>
              <a:spcBef>
                <a:spcPts val="0"/>
              </a:spcBef>
              <a:spcAft>
                <a:spcPts val="0"/>
              </a:spcAft>
              <a:buClr>
                <a:schemeClr val="dk2"/>
              </a:buClr>
              <a:buSzPts val="1100"/>
              <a:buFont typeface="Arial"/>
              <a:buNone/>
            </a:pPr>
            <a:r>
              <a:rPr lang="en" sz="1100">
                <a:solidFill>
                  <a:schemeClr val="dk2"/>
                </a:solidFill>
                <a:latin typeface="Poppins"/>
                <a:ea typeface="Poppins"/>
                <a:cs typeface="Poppins"/>
                <a:sym typeface="Poppins"/>
              </a:rPr>
              <a:t>Por año de estancia: 10.000$CAD + aproximado unos 2.000$CAD en concepto de vuelos de regreso + lo que te queda por pagar del curso (l</a:t>
            </a:r>
            <a:r>
              <a:rPr lang="en" sz="1100">
                <a:solidFill>
                  <a:srgbClr val="222222"/>
                </a:solidFill>
                <a:highlight>
                  <a:schemeClr val="lt1"/>
                </a:highlight>
                <a:latin typeface="Poppins"/>
                <a:ea typeface="Poppins"/>
                <a:cs typeface="Poppins"/>
                <a:sym typeface="Poppins"/>
              </a:rPr>
              <a:t>os </a:t>
            </a:r>
            <a:r>
              <a:rPr b="1" lang="en" sz="1100">
                <a:solidFill>
                  <a:srgbClr val="222222"/>
                </a:solidFill>
                <a:highlight>
                  <a:schemeClr val="lt1"/>
                </a:highlight>
                <a:latin typeface="Poppins"/>
                <a:ea typeface="Poppins"/>
                <a:cs typeface="Poppins"/>
                <a:sym typeface="Poppins"/>
              </a:rPr>
              <a:t>10.000$CAD son para el primer año (12 meses)</a:t>
            </a:r>
            <a:r>
              <a:rPr lang="en" sz="1100">
                <a:solidFill>
                  <a:srgbClr val="222222"/>
                </a:solidFill>
                <a:highlight>
                  <a:schemeClr val="lt1"/>
                </a:highlight>
                <a:latin typeface="Poppins"/>
                <a:ea typeface="Poppins"/>
                <a:cs typeface="Poppins"/>
                <a:sym typeface="Poppins"/>
              </a:rPr>
              <a:t>.</a:t>
            </a:r>
            <a:endParaRPr sz="1100">
              <a:solidFill>
                <a:schemeClr val="dk2"/>
              </a:solidFill>
              <a:latin typeface="Poppins"/>
              <a:ea typeface="Poppins"/>
              <a:cs typeface="Poppins"/>
              <a:sym typeface="Poppins"/>
            </a:endParaRPr>
          </a:p>
          <a:p>
            <a:pPr indent="0" lvl="0" marL="0" rtl="0" algn="l">
              <a:spcBef>
                <a:spcPts val="0"/>
              </a:spcBef>
              <a:spcAft>
                <a:spcPts val="0"/>
              </a:spcAft>
              <a:buNone/>
            </a:pPr>
            <a:r>
              <a:t/>
            </a:r>
            <a:endParaRPr sz="1100">
              <a:latin typeface="Poppins"/>
              <a:ea typeface="Poppins"/>
              <a:cs typeface="Poppins"/>
              <a:sym typeface="Poppins"/>
            </a:endParaRPr>
          </a:p>
        </p:txBody>
      </p:sp>
      <p:pic>
        <p:nvPicPr>
          <p:cNvPr id="240" name="Google Shape;240;p33"/>
          <p:cNvPicPr preferRelativeResize="0"/>
          <p:nvPr/>
        </p:nvPicPr>
        <p:blipFill>
          <a:blip r:embed="rId3">
            <a:alphaModFix/>
          </a:blip>
          <a:stretch>
            <a:fillRect/>
          </a:stretch>
        </p:blipFill>
        <p:spPr>
          <a:xfrm>
            <a:off x="7906500" y="537150"/>
            <a:ext cx="541725" cy="541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nvSpPr>
        <p:spPr>
          <a:xfrm>
            <a:off x="481175" y="604725"/>
            <a:ext cx="5075100" cy="16665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b="1" lang="en" sz="1900">
                <a:solidFill>
                  <a:srgbClr val="3F46FC"/>
                </a:solidFill>
                <a:latin typeface="Poppins"/>
                <a:ea typeface="Poppins"/>
                <a:cs typeface="Poppins"/>
                <a:sym typeface="Poppins"/>
              </a:rPr>
              <a:t>Tiempos y documentación para aplicar</a:t>
            </a:r>
            <a:endParaRPr sz="15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None/>
            </a:pPr>
            <a:r>
              <a:t/>
            </a:r>
            <a:endParaRPr sz="1200">
              <a:latin typeface="Poppins"/>
              <a:ea typeface="Poppins"/>
              <a:cs typeface="Poppins"/>
              <a:sym typeface="Poppins"/>
            </a:endParaRPr>
          </a:p>
          <a:p>
            <a:pPr indent="0" lvl="0" marL="0" rtl="0" algn="l">
              <a:lnSpc>
                <a:spcPct val="115000"/>
              </a:lnSpc>
              <a:spcBef>
                <a:spcPts val="0"/>
              </a:spcBef>
              <a:spcAft>
                <a:spcPts val="0"/>
              </a:spcAft>
              <a:buNone/>
            </a:pPr>
            <a:r>
              <a:t/>
            </a:r>
            <a:endParaRPr sz="1200">
              <a:latin typeface="Poppins"/>
              <a:ea typeface="Poppins"/>
              <a:cs typeface="Poppins"/>
              <a:sym typeface="Poppins"/>
            </a:endParaRPr>
          </a:p>
          <a:p>
            <a:pPr indent="0" lvl="0" marL="0" rtl="0" algn="l">
              <a:lnSpc>
                <a:spcPct val="110000"/>
              </a:lnSpc>
              <a:spcBef>
                <a:spcPts val="1000"/>
              </a:spcBef>
              <a:spcAft>
                <a:spcPts val="0"/>
              </a:spcAft>
              <a:buNone/>
            </a:pPr>
            <a:r>
              <a:t/>
            </a:r>
            <a:endParaRPr>
              <a:latin typeface="Poppins"/>
              <a:ea typeface="Poppins"/>
              <a:cs typeface="Poppins"/>
              <a:sym typeface="Poppins"/>
            </a:endParaRPr>
          </a:p>
        </p:txBody>
      </p:sp>
      <p:sp>
        <p:nvSpPr>
          <p:cNvPr id="246" name="Google Shape;246;p34"/>
          <p:cNvSpPr txBox="1"/>
          <p:nvPr/>
        </p:nvSpPr>
        <p:spPr>
          <a:xfrm>
            <a:off x="514350" y="1446600"/>
            <a:ext cx="5304300" cy="2714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Clr>
                <a:schemeClr val="dk2"/>
              </a:buClr>
              <a:buSzPts val="1100"/>
              <a:buFont typeface="Arial"/>
              <a:buNone/>
            </a:pPr>
            <a:r>
              <a:rPr lang="en" sz="1200">
                <a:solidFill>
                  <a:srgbClr val="3F46FC"/>
                </a:solidFill>
                <a:latin typeface="Poppins"/>
                <a:ea typeface="Poppins"/>
                <a:cs typeface="Poppins"/>
                <a:sym typeface="Poppins"/>
              </a:rPr>
              <a:t>Tiempo requerido para iniciar una aplicación:</a:t>
            </a:r>
            <a:endParaRPr sz="1200">
              <a:solidFill>
                <a:srgbClr val="3F46FC"/>
              </a:solidFill>
              <a:latin typeface="Poppins"/>
              <a:ea typeface="Poppins"/>
              <a:cs typeface="Poppins"/>
              <a:sym typeface="Poppins"/>
            </a:endParaRPr>
          </a:p>
          <a:p>
            <a:pPr indent="-304800" lvl="0" marL="457200" rtl="0" algn="just">
              <a:lnSpc>
                <a:spcPct val="150000"/>
              </a:lnSpc>
              <a:spcBef>
                <a:spcPts val="0"/>
              </a:spcBef>
              <a:spcAft>
                <a:spcPts val="0"/>
              </a:spcAft>
              <a:buClr>
                <a:schemeClr val="dk2"/>
              </a:buClr>
              <a:buSzPts val="1200"/>
              <a:buFont typeface="Poppins"/>
              <a:buChar char="●"/>
            </a:pPr>
            <a:r>
              <a:rPr b="1" lang="en" sz="1200">
                <a:solidFill>
                  <a:schemeClr val="dk2"/>
                </a:solidFill>
                <a:latin typeface="Poppins"/>
                <a:ea typeface="Poppins"/>
                <a:cs typeface="Poppins"/>
                <a:sym typeface="Poppins"/>
              </a:rPr>
              <a:t>Quebec:</a:t>
            </a:r>
            <a:r>
              <a:rPr lang="en" sz="1200">
                <a:solidFill>
                  <a:schemeClr val="dk2"/>
                </a:solidFill>
                <a:latin typeface="Poppins"/>
                <a:ea typeface="Poppins"/>
                <a:cs typeface="Poppins"/>
                <a:sym typeface="Poppins"/>
              </a:rPr>
              <a:t> 5 meses (es necesario tramitar el CAQ + Study               Permit).</a:t>
            </a:r>
            <a:endParaRPr sz="1200">
              <a:solidFill>
                <a:schemeClr val="dk2"/>
              </a:solidFill>
              <a:latin typeface="Poppins"/>
              <a:ea typeface="Poppins"/>
              <a:cs typeface="Poppins"/>
              <a:sym typeface="Poppins"/>
            </a:endParaRPr>
          </a:p>
          <a:p>
            <a:pPr indent="-304800" lvl="0" marL="457200" rtl="0" algn="just">
              <a:lnSpc>
                <a:spcPct val="150000"/>
              </a:lnSpc>
              <a:spcBef>
                <a:spcPts val="0"/>
              </a:spcBef>
              <a:spcAft>
                <a:spcPts val="0"/>
              </a:spcAft>
              <a:buClr>
                <a:schemeClr val="dk2"/>
              </a:buClr>
              <a:buSzPts val="1200"/>
              <a:buFont typeface="Poppins"/>
              <a:buChar char="●"/>
            </a:pPr>
            <a:r>
              <a:rPr b="1" lang="en" sz="1200">
                <a:solidFill>
                  <a:schemeClr val="dk2"/>
                </a:solidFill>
                <a:latin typeface="Poppins"/>
                <a:ea typeface="Poppins"/>
                <a:cs typeface="Poppins"/>
                <a:sym typeface="Poppins"/>
              </a:rPr>
              <a:t>Otras provincias:</a:t>
            </a:r>
            <a:r>
              <a:rPr lang="en" sz="1200">
                <a:solidFill>
                  <a:schemeClr val="dk2"/>
                </a:solidFill>
                <a:latin typeface="Poppins"/>
                <a:ea typeface="Poppins"/>
                <a:cs typeface="Poppins"/>
                <a:sym typeface="Poppins"/>
              </a:rPr>
              <a:t> 4 meses </a:t>
            </a:r>
            <a:endParaRPr sz="1200">
              <a:solidFill>
                <a:schemeClr val="dk2"/>
              </a:solidFill>
              <a:latin typeface="Poppins"/>
              <a:ea typeface="Poppins"/>
              <a:cs typeface="Poppins"/>
              <a:sym typeface="Poppins"/>
            </a:endParaRPr>
          </a:p>
          <a:p>
            <a:pPr indent="0" lvl="0" marL="0" rtl="0" algn="just">
              <a:lnSpc>
                <a:spcPct val="150000"/>
              </a:lnSpc>
              <a:spcBef>
                <a:spcPts val="1000"/>
              </a:spcBef>
              <a:spcAft>
                <a:spcPts val="0"/>
              </a:spcAft>
              <a:buClr>
                <a:schemeClr val="dk2"/>
              </a:buClr>
              <a:buSzPts val="1100"/>
              <a:buFont typeface="Arial"/>
              <a:buNone/>
            </a:pPr>
            <a:r>
              <a:rPr lang="en" sz="1200">
                <a:solidFill>
                  <a:srgbClr val="3F46FC"/>
                </a:solidFill>
                <a:latin typeface="Poppins"/>
                <a:ea typeface="Poppins"/>
                <a:cs typeface="Poppins"/>
                <a:sym typeface="Poppins"/>
              </a:rPr>
              <a:t>Documentación base para iniciar trámites:</a:t>
            </a:r>
            <a:endParaRPr sz="1200">
              <a:solidFill>
                <a:schemeClr val="dk2"/>
              </a:solidFill>
              <a:latin typeface="Poppins"/>
              <a:ea typeface="Poppins"/>
              <a:cs typeface="Poppins"/>
              <a:sym typeface="Poppins"/>
            </a:endParaRPr>
          </a:p>
          <a:p>
            <a:pPr indent="-304800" lvl="0" marL="457200" rtl="0" algn="just">
              <a:lnSpc>
                <a:spcPct val="150000"/>
              </a:lnSpc>
              <a:spcBef>
                <a:spcPts val="0"/>
              </a:spcBef>
              <a:spcAft>
                <a:spcPts val="0"/>
              </a:spcAft>
              <a:buClr>
                <a:srgbClr val="222222"/>
              </a:buClr>
              <a:buSzPts val="1200"/>
              <a:buFont typeface="Poppins"/>
              <a:buChar char="●"/>
            </a:pPr>
            <a:r>
              <a:rPr lang="en" sz="1200">
                <a:solidFill>
                  <a:schemeClr val="dk2"/>
                </a:solidFill>
                <a:latin typeface="Poppins"/>
                <a:ea typeface="Poppins"/>
                <a:cs typeface="Poppins"/>
                <a:sym typeface="Poppins"/>
              </a:rPr>
              <a:t>Pasaporte válido por la duración total del programa .</a:t>
            </a:r>
            <a:endParaRPr sz="1200">
              <a:solidFill>
                <a:schemeClr val="dk2"/>
              </a:solidFill>
              <a:latin typeface="Poppins"/>
              <a:ea typeface="Poppins"/>
              <a:cs typeface="Poppins"/>
              <a:sym typeface="Poppins"/>
            </a:endParaRPr>
          </a:p>
          <a:p>
            <a:pPr indent="-304800" lvl="0" marL="457200" rtl="0" algn="just">
              <a:lnSpc>
                <a:spcPct val="150000"/>
              </a:lnSpc>
              <a:spcBef>
                <a:spcPts val="0"/>
              </a:spcBef>
              <a:spcAft>
                <a:spcPts val="0"/>
              </a:spcAft>
              <a:buClr>
                <a:srgbClr val="222222"/>
              </a:buClr>
              <a:buSzPts val="1200"/>
              <a:buFont typeface="Poppins"/>
              <a:buChar char="●"/>
            </a:pPr>
            <a:r>
              <a:rPr lang="en" sz="1200">
                <a:solidFill>
                  <a:schemeClr val="dk2"/>
                </a:solidFill>
                <a:latin typeface="Poppins"/>
                <a:ea typeface="Poppins"/>
                <a:cs typeface="Poppins"/>
                <a:sym typeface="Poppins"/>
              </a:rPr>
              <a:t>Confirmar que tienen fondos disponibles y en dinero líquido (no préstamo / no cuentas de inversión).</a:t>
            </a:r>
            <a:endParaRPr sz="1200">
              <a:solidFill>
                <a:schemeClr val="dk2"/>
              </a:solidFill>
              <a:latin typeface="Poppins"/>
              <a:ea typeface="Poppins"/>
              <a:cs typeface="Poppins"/>
              <a:sym typeface="Poppins"/>
            </a:endParaRPr>
          </a:p>
          <a:p>
            <a:pPr indent="-304800" lvl="0" marL="457200" rtl="0" algn="just">
              <a:lnSpc>
                <a:spcPct val="150000"/>
              </a:lnSpc>
              <a:spcBef>
                <a:spcPts val="0"/>
              </a:spcBef>
              <a:spcAft>
                <a:spcPts val="0"/>
              </a:spcAft>
              <a:buClr>
                <a:srgbClr val="222222"/>
              </a:buClr>
              <a:buSzPts val="1200"/>
              <a:buFont typeface="Poppins"/>
              <a:buChar char="●"/>
            </a:pPr>
            <a:r>
              <a:rPr lang="en" sz="1200">
                <a:solidFill>
                  <a:schemeClr val="dk2"/>
                </a:solidFill>
                <a:latin typeface="Poppins"/>
                <a:ea typeface="Poppins"/>
                <a:cs typeface="Poppins"/>
                <a:sym typeface="Poppins"/>
              </a:rPr>
              <a:t> Presentar los últimos 4 extractos bancarios.</a:t>
            </a:r>
            <a:endParaRPr>
              <a:latin typeface="Lato"/>
              <a:ea typeface="Lato"/>
              <a:cs typeface="Lato"/>
              <a:sym typeface="Lato"/>
            </a:endParaRPr>
          </a:p>
        </p:txBody>
      </p:sp>
      <p:grpSp>
        <p:nvGrpSpPr>
          <p:cNvPr id="247" name="Google Shape;247;p34"/>
          <p:cNvGrpSpPr/>
          <p:nvPr/>
        </p:nvGrpSpPr>
        <p:grpSpPr>
          <a:xfrm>
            <a:off x="6590076" y="1670569"/>
            <a:ext cx="1543012" cy="1666439"/>
            <a:chOff x="6590125" y="1670625"/>
            <a:chExt cx="1666500" cy="1811150"/>
          </a:xfrm>
        </p:grpSpPr>
        <p:pic>
          <p:nvPicPr>
            <p:cNvPr id="248" name="Google Shape;248;p34"/>
            <p:cNvPicPr preferRelativeResize="0"/>
            <p:nvPr/>
          </p:nvPicPr>
          <p:blipFill>
            <a:blip r:embed="rId3">
              <a:alphaModFix/>
            </a:blip>
            <a:stretch>
              <a:fillRect/>
            </a:stretch>
          </p:blipFill>
          <p:spPr>
            <a:xfrm>
              <a:off x="6590125" y="1815275"/>
              <a:ext cx="1666500" cy="1666500"/>
            </a:xfrm>
            <a:prstGeom prst="rect">
              <a:avLst/>
            </a:prstGeom>
            <a:noFill/>
            <a:ln>
              <a:noFill/>
            </a:ln>
          </p:spPr>
        </p:pic>
        <p:pic>
          <p:nvPicPr>
            <p:cNvPr id="249" name="Google Shape;249;p34"/>
            <p:cNvPicPr preferRelativeResize="0"/>
            <p:nvPr/>
          </p:nvPicPr>
          <p:blipFill>
            <a:blip r:embed="rId4">
              <a:alphaModFix/>
            </a:blip>
            <a:stretch>
              <a:fillRect/>
            </a:stretch>
          </p:blipFill>
          <p:spPr>
            <a:xfrm>
              <a:off x="6592100" y="1670625"/>
              <a:ext cx="1441250" cy="1441250"/>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nvSpPr>
        <p:spPr>
          <a:xfrm>
            <a:off x="397650" y="558000"/>
            <a:ext cx="8348700" cy="111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3F46FC"/>
                </a:solidFill>
                <a:latin typeface="Poppins"/>
                <a:ea typeface="Poppins"/>
                <a:cs typeface="Poppins"/>
                <a:sym typeface="Poppins"/>
              </a:rPr>
              <a:t>Visados de familia (con hijos y con o sin pareja)</a:t>
            </a:r>
            <a:endParaRPr b="1" sz="2000">
              <a:solidFill>
                <a:srgbClr val="3F46FC"/>
              </a:solidFill>
              <a:latin typeface="Poppins"/>
              <a:ea typeface="Poppins"/>
              <a:cs typeface="Poppins"/>
              <a:sym typeface="Poppins"/>
            </a:endParaRPr>
          </a:p>
          <a:p>
            <a:pPr indent="0" lvl="0" marL="0" rtl="0" algn="l">
              <a:spcBef>
                <a:spcPts val="1000"/>
              </a:spcBef>
              <a:spcAft>
                <a:spcPts val="0"/>
              </a:spcAft>
              <a:buNone/>
            </a:pPr>
            <a:r>
              <a:t/>
            </a:r>
            <a:endParaRPr sz="1200">
              <a:latin typeface="Poppins"/>
              <a:ea typeface="Poppins"/>
              <a:cs typeface="Poppins"/>
              <a:sym typeface="Poppins"/>
            </a:endParaRPr>
          </a:p>
          <a:p>
            <a:pPr indent="0" lvl="0" marL="0" rtl="0" algn="just">
              <a:lnSpc>
                <a:spcPct val="115000"/>
              </a:lnSpc>
              <a:spcBef>
                <a:spcPts val="1000"/>
              </a:spcBef>
              <a:spcAft>
                <a:spcPts val="0"/>
              </a:spcAft>
              <a:buNone/>
            </a:pPr>
            <a:r>
              <a:t/>
            </a:r>
            <a:endParaRPr sz="1200">
              <a:latin typeface="Poppins"/>
              <a:ea typeface="Poppins"/>
              <a:cs typeface="Poppins"/>
              <a:sym typeface="Poppins"/>
            </a:endParaRPr>
          </a:p>
        </p:txBody>
      </p:sp>
      <p:sp>
        <p:nvSpPr>
          <p:cNvPr id="255" name="Google Shape;255;p35"/>
          <p:cNvSpPr txBox="1"/>
          <p:nvPr/>
        </p:nvSpPr>
        <p:spPr>
          <a:xfrm>
            <a:off x="466875" y="1078875"/>
            <a:ext cx="8082600" cy="431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latin typeface="Poppins"/>
                <a:ea typeface="Poppins"/>
                <a:cs typeface="Poppins"/>
                <a:sym typeface="Poppins"/>
              </a:rPr>
              <a:t>Canadá permite agregar a tu pareja e hijos en la aplicación al visado de PGWP.Para hacerlo deben demostrar convivencia mínima de 12 meses.</a:t>
            </a:r>
            <a:r>
              <a:rPr lang="en" sz="1200">
                <a:latin typeface="Poppins"/>
                <a:ea typeface="Poppins"/>
                <a:cs typeface="Poppins"/>
                <a:sym typeface="Poppins"/>
              </a:rPr>
              <a:t> </a:t>
            </a:r>
            <a:endParaRPr sz="1200">
              <a:latin typeface="Poppins"/>
              <a:ea typeface="Poppins"/>
              <a:cs typeface="Poppins"/>
              <a:sym typeface="Poppins"/>
            </a:endParaRPr>
          </a:p>
          <a:p>
            <a:pPr indent="0" lvl="0" marL="0" rtl="0" algn="l">
              <a:lnSpc>
                <a:spcPct val="115000"/>
              </a:lnSpc>
              <a:spcBef>
                <a:spcPts val="1000"/>
              </a:spcBef>
              <a:spcAft>
                <a:spcPts val="0"/>
              </a:spcAft>
              <a:buNone/>
            </a:pPr>
            <a:r>
              <a:rPr lang="en" sz="1200">
                <a:solidFill>
                  <a:srgbClr val="3F46FC"/>
                </a:solidFill>
                <a:latin typeface="Poppins"/>
                <a:ea typeface="Poppins"/>
                <a:cs typeface="Poppins"/>
                <a:sym typeface="Poppins"/>
              </a:rPr>
              <a:t>La convivencia se puede demostrar a través de: </a:t>
            </a:r>
            <a:endParaRPr sz="1200">
              <a:solidFill>
                <a:srgbClr val="3F46FC"/>
              </a:solidFill>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latin typeface="Poppins"/>
                <a:ea typeface="Poppins"/>
                <a:cs typeface="Poppins"/>
                <a:sym typeface="Poppins"/>
              </a:rPr>
              <a:t>Documento notarizado de unión de hecho.</a:t>
            </a:r>
            <a:endParaRPr sz="1200">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latin typeface="Poppins"/>
                <a:ea typeface="Poppins"/>
                <a:cs typeface="Poppins"/>
                <a:sym typeface="Poppins"/>
              </a:rPr>
              <a:t>Cuentas bancarias conjuntas.</a:t>
            </a:r>
            <a:endParaRPr sz="1200">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latin typeface="Poppins"/>
                <a:ea typeface="Poppins"/>
                <a:cs typeface="Poppins"/>
                <a:sym typeface="Poppins"/>
              </a:rPr>
              <a:t>Servicios básicos o contrato de arrendamiento en conjunto.</a:t>
            </a:r>
            <a:endParaRPr sz="1200">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latin typeface="Poppins"/>
                <a:ea typeface="Poppins"/>
                <a:cs typeface="Poppins"/>
                <a:sym typeface="Poppins"/>
              </a:rPr>
              <a:t>Documentos oficiales en donde se muestre la misma dirección de los dos. </a:t>
            </a:r>
            <a:endParaRPr sz="1200">
              <a:latin typeface="Poppins"/>
              <a:ea typeface="Poppins"/>
              <a:cs typeface="Poppins"/>
              <a:sym typeface="Poppins"/>
            </a:endParaRPr>
          </a:p>
          <a:p>
            <a:pPr indent="0" lvl="0" marL="457200" rtl="0" algn="l">
              <a:lnSpc>
                <a:spcPct val="115000"/>
              </a:lnSpc>
              <a:spcBef>
                <a:spcPts val="0"/>
              </a:spcBef>
              <a:spcAft>
                <a:spcPts val="0"/>
              </a:spcAft>
              <a:buNone/>
            </a:pPr>
            <a:r>
              <a:rPr b="1" lang="en" sz="1200">
                <a:latin typeface="Poppins"/>
                <a:ea typeface="Poppins"/>
                <a:cs typeface="Poppins"/>
                <a:sym typeface="Poppins"/>
              </a:rPr>
              <a:t>Nota</a:t>
            </a:r>
            <a:r>
              <a:rPr lang="en" sz="1200">
                <a:latin typeface="Poppins"/>
                <a:ea typeface="Poppins"/>
                <a:cs typeface="Poppins"/>
                <a:sym typeface="Poppins"/>
              </a:rPr>
              <a:t>: Este tipo de visado le permite a la pareja trabajar full time durante el tiempo de estudios que tenga su esposo/a y el estudiante podrá trabajar medio tiempo. </a:t>
            </a:r>
            <a:endParaRPr sz="1200">
              <a:latin typeface="Poppins"/>
              <a:ea typeface="Poppins"/>
              <a:cs typeface="Poppins"/>
              <a:sym typeface="Poppins"/>
            </a:endParaRPr>
          </a:p>
          <a:p>
            <a:pPr indent="0" lvl="0" marL="0" rtl="0" algn="l">
              <a:lnSpc>
                <a:spcPct val="115000"/>
              </a:lnSpc>
              <a:spcBef>
                <a:spcPts val="1000"/>
              </a:spcBef>
              <a:spcAft>
                <a:spcPts val="0"/>
              </a:spcAft>
              <a:buNone/>
            </a:pPr>
            <a:r>
              <a:rPr lang="en" sz="1200">
                <a:latin typeface="Poppins"/>
                <a:ea typeface="Poppins"/>
                <a:cs typeface="Poppins"/>
                <a:sym typeface="Poppins"/>
              </a:rPr>
              <a:t>Los hijos ingresan dentro del Study Permit del aplicante siendo menores de edad (según la provincia puede ser 18 o 19 años). </a:t>
            </a:r>
            <a:endParaRPr sz="1200">
              <a:latin typeface="Poppins"/>
              <a:ea typeface="Poppins"/>
              <a:cs typeface="Poppins"/>
              <a:sym typeface="Poppins"/>
            </a:endParaRPr>
          </a:p>
          <a:p>
            <a:pPr indent="0" lvl="0" marL="0" rtl="0" algn="l">
              <a:lnSpc>
                <a:spcPct val="115000"/>
              </a:lnSpc>
              <a:spcBef>
                <a:spcPts val="1000"/>
              </a:spcBef>
              <a:spcAft>
                <a:spcPts val="0"/>
              </a:spcAft>
              <a:buNone/>
            </a:pPr>
            <a:r>
              <a:rPr lang="en" sz="1200">
                <a:solidFill>
                  <a:srgbClr val="3F46FC"/>
                </a:solidFill>
                <a:latin typeface="Poppins"/>
                <a:ea typeface="Poppins"/>
                <a:cs typeface="Poppins"/>
                <a:sym typeface="Poppins"/>
              </a:rPr>
              <a:t>Fondos extra:</a:t>
            </a:r>
            <a:r>
              <a:rPr lang="en" sz="1200">
                <a:latin typeface="Poppins"/>
                <a:ea typeface="Poppins"/>
                <a:cs typeface="Poppins"/>
                <a:sym typeface="Poppins"/>
              </a:rPr>
              <a:t> </a:t>
            </a:r>
            <a:r>
              <a:rPr lang="en" sz="1200">
                <a:solidFill>
                  <a:schemeClr val="dk2"/>
                </a:solidFill>
                <a:latin typeface="Poppins"/>
                <a:ea typeface="Poppins"/>
                <a:cs typeface="Poppins"/>
                <a:sym typeface="Poppins"/>
              </a:rPr>
              <a:t>$4.000 esposo/a ($5.100 Quebec) / $3.000 hijos/as ($3.800 Quebec).</a:t>
            </a:r>
            <a:endParaRPr sz="1200">
              <a:latin typeface="Poppins"/>
              <a:ea typeface="Poppins"/>
              <a:cs typeface="Poppins"/>
              <a:sym typeface="Poppins"/>
            </a:endParaRPr>
          </a:p>
          <a:p>
            <a:pPr indent="0" lvl="0" marL="0" rtl="0" algn="l">
              <a:lnSpc>
                <a:spcPct val="115000"/>
              </a:lnSpc>
              <a:spcBef>
                <a:spcPts val="1000"/>
              </a:spcBef>
              <a:spcAft>
                <a:spcPts val="0"/>
              </a:spcAft>
              <a:buNone/>
            </a:pPr>
            <a:r>
              <a:rPr lang="en" sz="1200">
                <a:solidFill>
                  <a:srgbClr val="3F46FC"/>
                </a:solidFill>
                <a:latin typeface="Poppins"/>
                <a:ea typeface="Poppins"/>
                <a:cs typeface="Poppins"/>
                <a:sym typeface="Poppins"/>
              </a:rPr>
              <a:t>Nota:</a:t>
            </a:r>
            <a:r>
              <a:rPr lang="en" sz="1200">
                <a:latin typeface="Poppins"/>
                <a:ea typeface="Poppins"/>
                <a:cs typeface="Poppins"/>
                <a:sym typeface="Poppins"/>
              </a:rPr>
              <a:t> Para los hijos de los estudiantes la educación  es gratuita hasta culminar high school,  la etapa de College deben pagarla los padres. </a:t>
            </a:r>
            <a:endParaRPr sz="1200">
              <a:latin typeface="Poppins"/>
              <a:ea typeface="Poppins"/>
              <a:cs typeface="Poppins"/>
              <a:sym typeface="Poppins"/>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pic>
        <p:nvPicPr>
          <p:cNvPr id="256" name="Google Shape;256;p35"/>
          <p:cNvPicPr preferRelativeResize="0"/>
          <p:nvPr/>
        </p:nvPicPr>
        <p:blipFill>
          <a:blip r:embed="rId3">
            <a:alphaModFix/>
          </a:blip>
          <a:stretch>
            <a:fillRect/>
          </a:stretch>
        </p:blipFill>
        <p:spPr>
          <a:xfrm>
            <a:off x="7906500" y="537150"/>
            <a:ext cx="541725" cy="541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nvSpPr>
        <p:spPr>
          <a:xfrm>
            <a:off x="397650" y="696375"/>
            <a:ext cx="8348700" cy="80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3F46FC"/>
                </a:solidFill>
                <a:latin typeface="Poppins"/>
                <a:ea typeface="Poppins"/>
                <a:cs typeface="Poppins"/>
                <a:sym typeface="Poppins"/>
              </a:rPr>
              <a:t>Red Flags</a:t>
            </a:r>
            <a:endParaRPr b="1" sz="2000">
              <a:solidFill>
                <a:srgbClr val="3F46FC"/>
              </a:solidFill>
              <a:latin typeface="Poppins"/>
              <a:ea typeface="Poppins"/>
              <a:cs typeface="Poppins"/>
              <a:sym typeface="Poppins"/>
            </a:endParaRPr>
          </a:p>
          <a:p>
            <a:pPr indent="0" lvl="0" marL="0" rtl="0" algn="l">
              <a:lnSpc>
                <a:spcPct val="120000"/>
              </a:lnSpc>
              <a:spcBef>
                <a:spcPts val="1000"/>
              </a:spcBef>
              <a:spcAft>
                <a:spcPts val="0"/>
              </a:spcAft>
              <a:buNone/>
            </a:pPr>
            <a:r>
              <a:t/>
            </a:r>
            <a:endParaRPr sz="1200">
              <a:latin typeface="Poppins"/>
              <a:ea typeface="Poppins"/>
              <a:cs typeface="Poppins"/>
              <a:sym typeface="Poppins"/>
            </a:endParaRPr>
          </a:p>
        </p:txBody>
      </p:sp>
      <p:sp>
        <p:nvSpPr>
          <p:cNvPr id="262" name="Google Shape;262;p36"/>
          <p:cNvSpPr txBox="1"/>
          <p:nvPr/>
        </p:nvSpPr>
        <p:spPr>
          <a:xfrm>
            <a:off x="650600" y="1295400"/>
            <a:ext cx="4171500" cy="33915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SzPts val="1400"/>
              <a:buFont typeface="Poppins"/>
              <a:buAutoNum type="arabicPeriod"/>
            </a:pPr>
            <a:r>
              <a:rPr lang="en">
                <a:latin typeface="Poppins"/>
                <a:ea typeface="Poppins"/>
                <a:cs typeface="Poppins"/>
                <a:sym typeface="Poppins"/>
              </a:rPr>
              <a:t>Ser inadmisible ( si tiene un récord criminal, visa </a:t>
            </a:r>
            <a:r>
              <a:rPr lang="en">
                <a:latin typeface="Poppins"/>
                <a:ea typeface="Poppins"/>
                <a:cs typeface="Poppins"/>
                <a:sym typeface="Poppins"/>
              </a:rPr>
              <a:t>negada</a:t>
            </a:r>
            <a:r>
              <a:rPr lang="en">
                <a:latin typeface="Poppins"/>
                <a:ea typeface="Poppins"/>
                <a:cs typeface="Poppins"/>
                <a:sym typeface="Poppins"/>
              </a:rPr>
              <a:t>, enfermedad de costo excesivo, tiempo mayor del permiso en USA, deportación).</a:t>
            </a:r>
            <a:endParaRPr>
              <a:latin typeface="Poppins"/>
              <a:ea typeface="Poppins"/>
              <a:cs typeface="Poppins"/>
              <a:sym typeface="Poppins"/>
            </a:endParaRPr>
          </a:p>
          <a:p>
            <a:pPr indent="-317500" lvl="0" marL="457200" rtl="0" algn="l">
              <a:lnSpc>
                <a:spcPct val="115000"/>
              </a:lnSpc>
              <a:spcBef>
                <a:spcPts val="1000"/>
              </a:spcBef>
              <a:spcAft>
                <a:spcPts val="0"/>
              </a:spcAft>
              <a:buSzPts val="1400"/>
              <a:buFont typeface="Poppins"/>
              <a:buAutoNum type="arabicPeriod"/>
            </a:pPr>
            <a:r>
              <a:rPr lang="en">
                <a:latin typeface="Poppins"/>
                <a:ea typeface="Poppins"/>
                <a:cs typeface="Poppins"/>
                <a:sym typeface="Poppins"/>
              </a:rPr>
              <a:t>Calidad de fondos; no se ve sólida o no es de buena calidad.</a:t>
            </a:r>
            <a:endParaRPr>
              <a:latin typeface="Poppins"/>
              <a:ea typeface="Poppins"/>
              <a:cs typeface="Poppins"/>
              <a:sym typeface="Poppins"/>
            </a:endParaRPr>
          </a:p>
          <a:p>
            <a:pPr indent="-317500" lvl="0" marL="457200" rtl="0" algn="l">
              <a:lnSpc>
                <a:spcPct val="115000"/>
              </a:lnSpc>
              <a:spcBef>
                <a:spcPts val="1000"/>
              </a:spcBef>
              <a:spcAft>
                <a:spcPts val="0"/>
              </a:spcAft>
              <a:buSzPts val="1400"/>
              <a:buFont typeface="Poppins"/>
              <a:buAutoNum type="arabicPeriod"/>
            </a:pPr>
            <a:r>
              <a:rPr lang="en">
                <a:latin typeface="Poppins"/>
                <a:ea typeface="Poppins"/>
                <a:cs typeface="Poppins"/>
                <a:sym typeface="Poppins"/>
              </a:rPr>
              <a:t>El programa de estudios NO tiene relación con sus habilidades.</a:t>
            </a:r>
            <a:endParaRPr>
              <a:latin typeface="Poppins"/>
              <a:ea typeface="Poppins"/>
              <a:cs typeface="Poppins"/>
              <a:sym typeface="Poppins"/>
            </a:endParaRPr>
          </a:p>
          <a:p>
            <a:pPr indent="-317500" lvl="0" marL="457200" rtl="0" algn="l">
              <a:lnSpc>
                <a:spcPct val="115000"/>
              </a:lnSpc>
              <a:spcBef>
                <a:spcPts val="1000"/>
              </a:spcBef>
              <a:spcAft>
                <a:spcPts val="0"/>
              </a:spcAft>
              <a:buSzPts val="1400"/>
              <a:buFont typeface="Poppins"/>
              <a:buAutoNum type="arabicPeriod"/>
            </a:pPr>
            <a:r>
              <a:rPr lang="en">
                <a:latin typeface="Poppins"/>
                <a:ea typeface="Poppins"/>
                <a:cs typeface="Poppins"/>
                <a:sym typeface="Poppins"/>
              </a:rPr>
              <a:t>Periodo largo de desempleo en el país de origen. </a:t>
            </a:r>
            <a:endParaRPr>
              <a:latin typeface="Poppins"/>
              <a:ea typeface="Poppins"/>
              <a:cs typeface="Poppins"/>
              <a:sym typeface="Poppins"/>
            </a:endParaRPr>
          </a:p>
          <a:p>
            <a:pPr indent="0" lvl="0" marL="457200" rtl="0" algn="just">
              <a:spcBef>
                <a:spcPts val="1000"/>
              </a:spcBef>
              <a:spcAft>
                <a:spcPts val="0"/>
              </a:spcAft>
              <a:buNone/>
            </a:pPr>
            <a:r>
              <a:t/>
            </a:r>
            <a:endParaRPr>
              <a:latin typeface="Lato"/>
              <a:ea typeface="Lato"/>
              <a:cs typeface="Lato"/>
              <a:sym typeface="Lato"/>
            </a:endParaRPr>
          </a:p>
        </p:txBody>
      </p:sp>
      <p:pic>
        <p:nvPicPr>
          <p:cNvPr id="263" name="Google Shape;263;p36"/>
          <p:cNvPicPr preferRelativeResize="0"/>
          <p:nvPr/>
        </p:nvPicPr>
        <p:blipFill>
          <a:blip r:embed="rId3">
            <a:alphaModFix/>
          </a:blip>
          <a:stretch>
            <a:fillRect/>
          </a:stretch>
        </p:blipFill>
        <p:spPr>
          <a:xfrm>
            <a:off x="5722150" y="1769275"/>
            <a:ext cx="1800225" cy="1800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