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Poppins"/>
      <p:regular r:id="rId28"/>
      <p:bold r:id="rId29"/>
      <p:italic r:id="rId30"/>
      <p:boldItalic r:id="rId31"/>
    </p:embeddedFont>
    <p:embeddedFont>
      <p:font typeface="Montserrat"/>
      <p:regular r:id="rId32"/>
      <p:bold r:id="rId33"/>
      <p:italic r:id="rId34"/>
      <p:boldItalic r:id="rId35"/>
    </p:embeddedFont>
    <p:embeddedFont>
      <p:font typeface="Poppins Medium"/>
      <p:regular r:id="rId36"/>
      <p:bold r:id="rId37"/>
      <p:italic r:id="rId38"/>
      <p:boldItalic r:id="rId39"/>
    </p:embeddedFont>
    <p:embeddedFont>
      <p:font typeface="Poppins Black"/>
      <p:bold r:id="rId40"/>
      <p:boldItalic r:id="rId41"/>
    </p:embeddedFont>
    <p:embeddedFont>
      <p:font typeface="Poppins ExtraBold"/>
      <p:bold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Black-bold.fntdata"/><Relationship Id="rId20" Type="http://schemas.openxmlformats.org/officeDocument/2006/relationships/slide" Target="slides/slide15.xml"/><Relationship Id="rId42" Type="http://schemas.openxmlformats.org/officeDocument/2006/relationships/font" Target="fonts/PoppinsExtraBold-bold.fntdata"/><Relationship Id="rId41" Type="http://schemas.openxmlformats.org/officeDocument/2006/relationships/font" Target="fonts/PoppinsBlack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PoppinsExtraBold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oppins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boldItalic.fntdata"/><Relationship Id="rId30" Type="http://schemas.openxmlformats.org/officeDocument/2006/relationships/font" Target="fonts/Poppins-italic.fntdata"/><Relationship Id="rId11" Type="http://schemas.openxmlformats.org/officeDocument/2006/relationships/slide" Target="slides/slide6.xml"/><Relationship Id="rId33" Type="http://schemas.openxmlformats.org/officeDocument/2006/relationships/font" Target="fonts/Montserrat-bold.fntdata"/><Relationship Id="rId10" Type="http://schemas.openxmlformats.org/officeDocument/2006/relationships/slide" Target="slides/slide5.xml"/><Relationship Id="rId32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35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34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37" Type="http://schemas.openxmlformats.org/officeDocument/2006/relationships/font" Target="fonts/PoppinsMedium-bold.fntdata"/><Relationship Id="rId14" Type="http://schemas.openxmlformats.org/officeDocument/2006/relationships/slide" Target="slides/slide9.xml"/><Relationship Id="rId36" Type="http://schemas.openxmlformats.org/officeDocument/2006/relationships/font" Target="fonts/PoppinsMedium-regular.fntdata"/><Relationship Id="rId17" Type="http://schemas.openxmlformats.org/officeDocument/2006/relationships/slide" Target="slides/slide12.xml"/><Relationship Id="rId39" Type="http://schemas.openxmlformats.org/officeDocument/2006/relationships/font" Target="fonts/PoppinsMedium-boldItalic.fntdata"/><Relationship Id="rId16" Type="http://schemas.openxmlformats.org/officeDocument/2006/relationships/slide" Target="slides/slide11.xml"/><Relationship Id="rId38" Type="http://schemas.openxmlformats.org/officeDocument/2006/relationships/font" Target="fonts/PoppinsMedium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3bbd2e7d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3bbd2e7d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3bbd2e7d2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3bbd2e7d2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3bbd2e7d28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3bbd2e7d28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3bbd2e7d2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3bbd2e7d2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bbd2e7d28_1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3bbd2e7d28_1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3bbd2e7d28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3bbd2e7d28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3bbd2e7d28_1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3bbd2e7d28_1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3bbd2e7d28_1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3bbd2e7d28_1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3bbd2e7d28_1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3bbd2e7d28_1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3bbd2e7d28_1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3bbd2e7d28_1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3bbd2e7d28_1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13bbd2e7d28_1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3bbd2e7d28_1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3bbd2e7d28_1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3bbd2e7d28_1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3bbd2e7d28_1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3bbd2e7d28_1_6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3bbd2e7d28_1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3bbd2e7d28_1_6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13bbd2e7d28_1_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1dc3e8d7279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1dc3e8d7279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dc3e8d7279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dc3e8d7279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1dc3e8d7279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1dc3e8d7279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1dc3e8d7279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1dc3e8d7279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1dc3e8d7279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1dc3e8d7279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dc3e8d7279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1dc3e8d7279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39040b046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139040b046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21.xml"/><Relationship Id="rId11" Type="http://schemas.openxmlformats.org/officeDocument/2006/relationships/slide" Target="/ppt/slides/slide12.xml"/><Relationship Id="rId22" Type="http://schemas.openxmlformats.org/officeDocument/2006/relationships/image" Target="../media/image5.png"/><Relationship Id="rId10" Type="http://schemas.openxmlformats.org/officeDocument/2006/relationships/slide" Target="/ppt/slides/slide11.xml"/><Relationship Id="rId21" Type="http://schemas.openxmlformats.org/officeDocument/2006/relationships/image" Target="../media/image10.png"/><Relationship Id="rId13" Type="http://schemas.openxmlformats.org/officeDocument/2006/relationships/slide" Target="/ppt/slides/slide14.xml"/><Relationship Id="rId24" Type="http://schemas.openxmlformats.org/officeDocument/2006/relationships/image" Target="../media/image9.png"/><Relationship Id="rId12" Type="http://schemas.openxmlformats.org/officeDocument/2006/relationships/slide" Target="/ppt/slides/slide13.xml"/><Relationship Id="rId2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5.xml"/><Relationship Id="rId9" Type="http://schemas.openxmlformats.org/officeDocument/2006/relationships/slide" Target="/ppt/slides/slide10.xml"/><Relationship Id="rId15" Type="http://schemas.openxmlformats.org/officeDocument/2006/relationships/slide" Target="/ppt/slides/slide16.xml"/><Relationship Id="rId14" Type="http://schemas.openxmlformats.org/officeDocument/2006/relationships/slide" Target="/ppt/slides/slide15.xml"/><Relationship Id="rId17" Type="http://schemas.openxmlformats.org/officeDocument/2006/relationships/slide" Target="/ppt/slides/slide18.xml"/><Relationship Id="rId16" Type="http://schemas.openxmlformats.org/officeDocument/2006/relationships/slide" Target="/ppt/slides/slide17.xml"/><Relationship Id="rId5" Type="http://schemas.openxmlformats.org/officeDocument/2006/relationships/slide" Target="/ppt/slides/slide6.xml"/><Relationship Id="rId19" Type="http://schemas.openxmlformats.org/officeDocument/2006/relationships/slide" Target="/ppt/slides/slide20.xml"/><Relationship Id="rId6" Type="http://schemas.openxmlformats.org/officeDocument/2006/relationships/slide" Target="/ppt/slides/slide7.xml"/><Relationship Id="rId18" Type="http://schemas.openxmlformats.org/officeDocument/2006/relationships/slide" Target="/ppt/slides/slide19.xml"/><Relationship Id="rId7" Type="http://schemas.openxmlformats.org/officeDocument/2006/relationships/slide" Target="/ppt/slides/slide8.xml"/><Relationship Id="rId8" Type="http://schemas.openxmlformats.org/officeDocument/2006/relationships/slide" Target="/ppt/slides/slide9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slide" Target="/ppt/slides/slide2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3944175" y="1200550"/>
            <a:ext cx="35400" cy="24363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5" name="Google Shape;55;p13"/>
          <p:cNvSpPr txBox="1"/>
          <p:nvPr/>
        </p:nvSpPr>
        <p:spPr>
          <a:xfrm>
            <a:off x="4219875" y="1733950"/>
            <a:ext cx="3566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Schools Priority </a:t>
            </a:r>
            <a:endParaRPr b="1" sz="3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219875" y="2335675"/>
            <a:ext cx="426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Canada</a:t>
            </a:r>
            <a:endParaRPr sz="2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650" y="1933125"/>
            <a:ext cx="2902225" cy="898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90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4449075" y="0"/>
            <a:ext cx="4695300" cy="5167200"/>
          </a:xfrm>
          <a:prstGeom prst="rect">
            <a:avLst/>
          </a:prstGeom>
          <a:solidFill>
            <a:srgbClr val="3F4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4911650" y="350150"/>
            <a:ext cx="262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ÍNDICE 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867250" y="1123525"/>
            <a:ext cx="32571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●"/>
            </a:pPr>
            <a:r>
              <a:rPr b="1"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Vancouver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Inglés (Elicos ESL)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Cursos Vocacionales</a:t>
            </a: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- COOP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High Education 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●"/>
            </a:pPr>
            <a:r>
              <a:rPr b="1"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Toronto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Inglés (Elicos ESL)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Cursos Vocacionales</a:t>
            </a: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- COOP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High Education 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●"/>
            </a:pPr>
            <a:r>
              <a:rPr b="1"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Montreal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Inglés (Elicos ESL)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Cursos Vocacionales</a:t>
            </a:r>
            <a:r>
              <a:rPr b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- COOP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●"/>
            </a:pPr>
            <a:r>
              <a:rPr b="1"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Whistler 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Cursos Vocacionales</a:t>
            </a: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- COOP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●"/>
            </a:pPr>
            <a:r>
              <a:rPr b="1"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Manitoba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Cursos Vocacionales - COOP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High Education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●"/>
            </a:pPr>
            <a:r>
              <a:rPr b="1"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Nova Scotia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Inglés (ELICOS ESL)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High Education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6200" y="685800"/>
            <a:ext cx="4235950" cy="423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28025" y="6980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49375" y="18561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flipH="1">
            <a:off x="8387834" y="4568491"/>
            <a:ext cx="4191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/>
          <p:nvPr/>
        </p:nvSpPr>
        <p:spPr>
          <a:xfrm rot="5400000">
            <a:off x="4706921" y="605395"/>
            <a:ext cx="379286" cy="39362"/>
          </a:xfrm>
          <a:custGeom>
            <a:rect b="b" l="l" r="r" t="t"/>
            <a:pathLst>
              <a:path extrusionOk="0" h="92075" w="1149350">
                <a:moveTo>
                  <a:pt x="1106929" y="0"/>
                </a:moveTo>
                <a:lnTo>
                  <a:pt x="42354" y="0"/>
                </a:lnTo>
                <a:lnTo>
                  <a:pt x="25868" y="3328"/>
                </a:lnTo>
                <a:lnTo>
                  <a:pt x="12405" y="12405"/>
                </a:lnTo>
                <a:lnTo>
                  <a:pt x="3328" y="25868"/>
                </a:lnTo>
                <a:lnTo>
                  <a:pt x="0" y="42354"/>
                </a:lnTo>
                <a:lnTo>
                  <a:pt x="0" y="49569"/>
                </a:lnTo>
                <a:lnTo>
                  <a:pt x="3328" y="66055"/>
                </a:lnTo>
                <a:lnTo>
                  <a:pt x="12405" y="79518"/>
                </a:lnTo>
                <a:lnTo>
                  <a:pt x="25868" y="88595"/>
                </a:lnTo>
                <a:lnTo>
                  <a:pt x="42354" y="91923"/>
                </a:lnTo>
                <a:lnTo>
                  <a:pt x="1106929" y="91923"/>
                </a:lnTo>
                <a:lnTo>
                  <a:pt x="1123416" y="88595"/>
                </a:lnTo>
                <a:lnTo>
                  <a:pt x="1136878" y="79518"/>
                </a:lnTo>
                <a:lnTo>
                  <a:pt x="1145955" y="66055"/>
                </a:lnTo>
                <a:lnTo>
                  <a:pt x="1149284" y="49569"/>
                </a:lnTo>
                <a:lnTo>
                  <a:pt x="1149284" y="42354"/>
                </a:lnTo>
                <a:lnTo>
                  <a:pt x="1145955" y="25868"/>
                </a:lnTo>
                <a:lnTo>
                  <a:pt x="1136878" y="12405"/>
                </a:lnTo>
                <a:lnTo>
                  <a:pt x="1123416" y="3328"/>
                </a:lnTo>
                <a:lnTo>
                  <a:pt x="11069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>
            <a:alpha val="49020"/>
          </a:srgbClr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/>
        </p:nvSpPr>
        <p:spPr>
          <a:xfrm>
            <a:off x="3259650" y="2571750"/>
            <a:ext cx="262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VANCOUVER  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2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2000" y="2324100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/>
        </p:nvSpPr>
        <p:spPr>
          <a:xfrm>
            <a:off x="460350" y="237875"/>
            <a:ext cx="5214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VANCOUVER 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INGLÉS (ELICOS - ESL)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84" name="Google Shape;84;p16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85" name="Google Shape;85;p16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785713" y="1115425"/>
            <a:ext cx="1353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37" y="21045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/>
        </p:nvSpPr>
        <p:spPr>
          <a:xfrm>
            <a:off x="1907976" y="1642800"/>
            <a:ext cx="249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EC Language Centre</a:t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6754975" y="39021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1907975" y="2935875"/>
            <a:ext cx="2496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ILSC- Greystone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ILAC Language Centre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4465310" y="3902100"/>
            <a:ext cx="218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International House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4498204" y="2935875"/>
            <a:ext cx="218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1907975" y="3902100"/>
            <a:ext cx="249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SELC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Cornerstone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4449000" y="1642800"/>
            <a:ext cx="218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6725934" y="16428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6726625" y="2935875"/>
            <a:ext cx="2073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Centre of English Studies (CES)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Alexander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9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Tamwood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2" name="Google Shape;112;p16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16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16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/>
        </p:nvSpPr>
        <p:spPr>
          <a:xfrm>
            <a:off x="460350" y="237875"/>
            <a:ext cx="6786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VANCOUVER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CURSOS VOCACIONALES (COOP) 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22" name="Google Shape;122;p17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23" name="Google Shape;123;p17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5" name="Google Shape;13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6176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3681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140" name="Google Shape;140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" name="Google Shape;141;p17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17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17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7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45" name="Google Shape;145;p17"/>
          <p:cNvSpPr txBox="1"/>
          <p:nvPr/>
        </p:nvSpPr>
        <p:spPr>
          <a:xfrm>
            <a:off x="2058351" y="1795200"/>
            <a:ext cx="227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LaSalle</a:t>
            </a:r>
            <a:endParaRPr sz="10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6831175" y="3928500"/>
            <a:ext cx="200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Gastown Business College</a:t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2058350" y="3012075"/>
            <a:ext cx="227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ILSC- Greystone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ILAC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CCTB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International</a:t>
            </a:r>
            <a:r>
              <a:rPr lang="en" sz="9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House</a:t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4647447" y="3029925"/>
            <a:ext cx="202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Canadian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2058350" y="3928500"/>
            <a:ext cx="2279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Cornerstone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SELC</a:t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4601705" y="18130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Alexander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7"/>
          <p:cNvSpPr txBox="1"/>
          <p:nvPr/>
        </p:nvSpPr>
        <p:spPr>
          <a:xfrm>
            <a:off x="6802134" y="17952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6802825" y="3012075"/>
            <a:ext cx="2073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Tamwood</a:t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/>
        </p:nvSpPr>
        <p:spPr>
          <a:xfrm>
            <a:off x="460350" y="237875"/>
            <a:ext cx="6786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VANCOUVER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HIGH EDUCATION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 </a:t>
            </a:r>
            <a:endParaRPr sz="1800">
              <a:solidFill>
                <a:srgbClr val="3F46FC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60" name="Google Shape;160;p18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61" name="Google Shape;161;p18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3" name="Google Shape;163;p18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64" name="Google Shape;16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8" name="Google Shape;168;p18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2" name="Google Shape;172;p18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6176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3681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8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18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18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18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18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83" name="Google Shape;183;p18"/>
          <p:cNvSpPr txBox="1"/>
          <p:nvPr/>
        </p:nvSpPr>
        <p:spPr>
          <a:xfrm>
            <a:off x="2058351" y="1795200"/>
            <a:ext cx="2279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Langara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Douglas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Greystone@LaSalle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18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18"/>
          <p:cNvSpPr txBox="1"/>
          <p:nvPr/>
        </p:nvSpPr>
        <p:spPr>
          <a:xfrm>
            <a:off x="2058350" y="3012075"/>
            <a:ext cx="227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University Canada West (UCW) - Grupo GUS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18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VCC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18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18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18"/>
          <p:cNvSpPr txBox="1"/>
          <p:nvPr/>
        </p:nvSpPr>
        <p:spPr>
          <a:xfrm>
            <a:off x="4601705" y="18130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Acsenda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18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18"/>
          <p:cNvSpPr txBox="1"/>
          <p:nvPr/>
        </p:nvSpPr>
        <p:spPr>
          <a:xfrm>
            <a:off x="6802825" y="30120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E691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>
            <a:alpha val="49020"/>
          </a:srgbClr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 txBox="1"/>
          <p:nvPr/>
        </p:nvSpPr>
        <p:spPr>
          <a:xfrm>
            <a:off x="3259650" y="2483825"/>
            <a:ext cx="262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TORONTO 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97" name="Google Shape;1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2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2000" y="2324100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0"/>
          <p:cNvSpPr txBox="1"/>
          <p:nvPr/>
        </p:nvSpPr>
        <p:spPr>
          <a:xfrm>
            <a:off x="460350" y="237875"/>
            <a:ext cx="5214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TORONTO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INGLÉS (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ESL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)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05" name="Google Shape;205;p20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206" name="Google Shape;206;p20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09" name="Google Shape;2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0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3" name="Google Shape;213;p20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4" name="Google Shape;214;p20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5" name="Google Shape;215;p20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6" name="Google Shape;216;p20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7" name="Google Shape;217;p20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18" name="Google Shape;21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0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0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0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0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223" name="Google Shape;223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20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0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0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20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28" name="Google Shape;228;p20"/>
          <p:cNvSpPr txBox="1"/>
          <p:nvPr/>
        </p:nvSpPr>
        <p:spPr>
          <a:xfrm>
            <a:off x="2058351" y="1795200"/>
            <a:ext cx="2279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EC Language Centre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20"/>
          <p:cNvSpPr txBox="1"/>
          <p:nvPr/>
        </p:nvSpPr>
        <p:spPr>
          <a:xfrm>
            <a:off x="6831175" y="3928500"/>
            <a:ext cx="200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The Language Gallery (TLG)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Hansa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20"/>
          <p:cNvSpPr txBox="1"/>
          <p:nvPr/>
        </p:nvSpPr>
        <p:spPr>
          <a:xfrm>
            <a:off x="2058350" y="3012075"/>
            <a:ext cx="22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ILSC- Greystone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ILAC Language Centre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20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20"/>
          <p:cNvSpPr txBox="1"/>
          <p:nvPr/>
        </p:nvSpPr>
        <p:spPr>
          <a:xfrm>
            <a:off x="4647447" y="3029925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Centre of English Studies (CES)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20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Quest Language Studies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20"/>
          <p:cNvSpPr txBox="1"/>
          <p:nvPr/>
        </p:nvSpPr>
        <p:spPr>
          <a:xfrm>
            <a:off x="4601705" y="18130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0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0"/>
          <p:cNvSpPr txBox="1"/>
          <p:nvPr/>
        </p:nvSpPr>
        <p:spPr>
          <a:xfrm>
            <a:off x="6802825" y="30120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E69138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E691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1"/>
          <p:cNvSpPr txBox="1"/>
          <p:nvPr/>
        </p:nvSpPr>
        <p:spPr>
          <a:xfrm>
            <a:off x="460350" y="237875"/>
            <a:ext cx="61074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TORONTO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CURSOS VOCACIONALES (COOPS) 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42" name="Google Shape;242;p21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43" name="Google Shape;243;p21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244" name="Google Shape;244;p21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5" name="Google Shape;245;p21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6" name="Google Shape;246;p21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7" name="Google Shape;2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1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1" name="Google Shape;251;p21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2" name="Google Shape;252;p21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3" name="Google Shape;253;p21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4" name="Google Shape;254;p21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5" name="Google Shape;255;p21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6" name="Google Shape;25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1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1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1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1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261" name="Google Shape;261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Google Shape;262;p21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63" name="Google Shape;263;p21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21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21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66" name="Google Shape;266;p21"/>
          <p:cNvSpPr txBox="1"/>
          <p:nvPr/>
        </p:nvSpPr>
        <p:spPr>
          <a:xfrm>
            <a:off x="2058351" y="1795200"/>
            <a:ext cx="2279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Toronto School of Management (TSOM) - Grupo GUS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21"/>
          <p:cNvSpPr txBox="1"/>
          <p:nvPr/>
        </p:nvSpPr>
        <p:spPr>
          <a:xfrm>
            <a:off x="6831175" y="3928500"/>
            <a:ext cx="200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Tamwood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21"/>
          <p:cNvSpPr txBox="1"/>
          <p:nvPr/>
        </p:nvSpPr>
        <p:spPr>
          <a:xfrm>
            <a:off x="2058350" y="3012075"/>
            <a:ext cx="22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ILSC- Greystone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ILAC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" name="Google Shape;269;p21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21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21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21"/>
          <p:cNvSpPr txBox="1"/>
          <p:nvPr/>
        </p:nvSpPr>
        <p:spPr>
          <a:xfrm>
            <a:off x="4601705" y="18130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Toronto Film School 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21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21"/>
          <p:cNvSpPr txBox="1"/>
          <p:nvPr/>
        </p:nvSpPr>
        <p:spPr>
          <a:xfrm>
            <a:off x="6802825" y="3012075"/>
            <a:ext cx="207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Evergreen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"/>
          <p:cNvSpPr txBox="1"/>
          <p:nvPr/>
        </p:nvSpPr>
        <p:spPr>
          <a:xfrm>
            <a:off x="460350" y="237875"/>
            <a:ext cx="6786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TORONTO 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HIGH EDUCATION 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80" name="Google Shape;280;p22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81" name="Google Shape;281;p22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282" name="Google Shape;282;p22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85" name="Google Shape;28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2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9" name="Google Shape;289;p22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0" name="Google Shape;290;p22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1" name="Google Shape;291;p22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2" name="Google Shape;292;p22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3" name="Google Shape;293;p22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94" name="Google Shape;29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2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2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2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2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299" name="Google Shape;299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0" name="Google Shape;300;p22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22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22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22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04" name="Google Shape;304;p22"/>
          <p:cNvSpPr txBox="1"/>
          <p:nvPr/>
        </p:nvSpPr>
        <p:spPr>
          <a:xfrm>
            <a:off x="2058351" y="1795200"/>
            <a:ext cx="2279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Niagara College@TSoM (Grupo GUS)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Humber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Fleming@Trebas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22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22"/>
          <p:cNvSpPr txBox="1"/>
          <p:nvPr/>
        </p:nvSpPr>
        <p:spPr>
          <a:xfrm>
            <a:off x="2058350" y="3012075"/>
            <a:ext cx="22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Georgian@ILAC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Georgian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22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p22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22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22"/>
          <p:cNvSpPr txBox="1"/>
          <p:nvPr/>
        </p:nvSpPr>
        <p:spPr>
          <a:xfrm>
            <a:off x="4601705" y="1813050"/>
            <a:ext cx="2027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Sheridan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Yorkville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York University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22"/>
          <p:cNvSpPr txBox="1"/>
          <p:nvPr/>
        </p:nvSpPr>
        <p:spPr>
          <a:xfrm>
            <a:off x="6802134" y="1795200"/>
            <a:ext cx="200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Centennial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Lambton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22"/>
          <p:cNvSpPr txBox="1"/>
          <p:nvPr/>
        </p:nvSpPr>
        <p:spPr>
          <a:xfrm>
            <a:off x="6802825" y="30120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E691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>
            <a:alpha val="49020"/>
          </a:srgbClr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3"/>
          <p:cNvSpPr txBox="1"/>
          <p:nvPr/>
        </p:nvSpPr>
        <p:spPr>
          <a:xfrm>
            <a:off x="3259650" y="2310150"/>
            <a:ext cx="262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MONTREAL 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8" name="Google Shape;3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2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2000" y="2324100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"/>
          <p:cNvSpPr txBox="1"/>
          <p:nvPr/>
        </p:nvSpPr>
        <p:spPr>
          <a:xfrm>
            <a:off x="460350" y="237875"/>
            <a:ext cx="5214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MONTREAL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INGLÉS (ESL)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25" name="Google Shape;325;p24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326" name="Google Shape;326;p24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327" name="Google Shape;327;p24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8" name="Google Shape;328;p24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9" name="Google Shape;329;p24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0" name="Google Shape;3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4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4" name="Google Shape;334;p24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5" name="Google Shape;335;p24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6" name="Google Shape;336;p24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7" name="Google Shape;337;p24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8" name="Google Shape;338;p24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9" name="Google Shape;339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4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4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4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4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344" name="Google Shape;344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5" name="Google Shape;345;p24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46" name="Google Shape;346;p24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24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48" name="Google Shape;348;p24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49" name="Google Shape;349;p24"/>
          <p:cNvSpPr txBox="1"/>
          <p:nvPr/>
        </p:nvSpPr>
        <p:spPr>
          <a:xfrm>
            <a:off x="2058351" y="1795200"/>
            <a:ext cx="2279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EC Language Centre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24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p24"/>
          <p:cNvSpPr txBox="1"/>
          <p:nvPr/>
        </p:nvSpPr>
        <p:spPr>
          <a:xfrm>
            <a:off x="2058350" y="3012075"/>
            <a:ext cx="22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ILSC- Greystone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p24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BLI Montreal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24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24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p24"/>
          <p:cNvSpPr txBox="1"/>
          <p:nvPr/>
        </p:nvSpPr>
        <p:spPr>
          <a:xfrm>
            <a:off x="4601705" y="18130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24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24"/>
          <p:cNvSpPr txBox="1"/>
          <p:nvPr/>
        </p:nvSpPr>
        <p:spPr>
          <a:xfrm>
            <a:off x="6802825" y="3012075"/>
            <a:ext cx="2073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Atpal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ULC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Canada College Montreal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5"/>
          <p:cNvSpPr txBox="1"/>
          <p:nvPr/>
        </p:nvSpPr>
        <p:spPr>
          <a:xfrm>
            <a:off x="460350" y="237875"/>
            <a:ext cx="60132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MONTREAL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CURSOS VOCACIONALES (COOP) 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63" name="Google Shape;363;p25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364" name="Google Shape;364;p25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365" name="Google Shape;365;p25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6" name="Google Shape;366;p25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7" name="Google Shape;367;p25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68" name="Google Shape;3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5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2" name="Google Shape;372;p25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3" name="Google Shape;373;p25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4" name="Google Shape;374;p25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5" name="Google Shape;375;p25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6" name="Google Shape;376;p25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77" name="Google Shape;37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0567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5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5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5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5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382" name="Google Shape;382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3" name="Google Shape;383;p25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84" name="Google Shape;384;p25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85" name="Google Shape;385;p25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86" name="Google Shape;386;p25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87" name="Google Shape;387;p25"/>
          <p:cNvSpPr txBox="1"/>
          <p:nvPr/>
        </p:nvSpPr>
        <p:spPr>
          <a:xfrm>
            <a:off x="2058351" y="1795200"/>
            <a:ext cx="2279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TREBAS - Grupo GUS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LaSalle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Greystone@LaSalle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Vanier College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25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25"/>
          <p:cNvSpPr txBox="1"/>
          <p:nvPr/>
        </p:nvSpPr>
        <p:spPr>
          <a:xfrm>
            <a:off x="2058350" y="3012075"/>
            <a:ext cx="2277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ILSC- Greystone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25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25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Lester B. Pearson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p25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p25"/>
          <p:cNvSpPr txBox="1"/>
          <p:nvPr/>
        </p:nvSpPr>
        <p:spPr>
          <a:xfrm>
            <a:off x="4601705" y="18130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p25"/>
          <p:cNvSpPr txBox="1"/>
          <p:nvPr/>
        </p:nvSpPr>
        <p:spPr>
          <a:xfrm>
            <a:off x="6802134" y="1795200"/>
            <a:ext cx="200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Teccart Institute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p25"/>
          <p:cNvSpPr txBox="1"/>
          <p:nvPr/>
        </p:nvSpPr>
        <p:spPr>
          <a:xfrm>
            <a:off x="6802825" y="3012075"/>
            <a:ext cx="2073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College Avalon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Canada College Montreal</a:t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>
            <a:alpha val="49020"/>
          </a:srgbClr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6"/>
          <p:cNvSpPr txBox="1"/>
          <p:nvPr/>
        </p:nvSpPr>
        <p:spPr>
          <a:xfrm>
            <a:off x="3259650" y="2571750"/>
            <a:ext cx="262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WHISTLER 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01" name="Google Shape;40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2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2000" y="2324100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7"/>
          <p:cNvSpPr txBox="1"/>
          <p:nvPr/>
        </p:nvSpPr>
        <p:spPr>
          <a:xfrm>
            <a:off x="460350" y="237875"/>
            <a:ext cx="61074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WHISTLER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CURSOS VOCACIONALES  COOPS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08" name="Google Shape;408;p27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409" name="Google Shape;409;p27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410" name="Google Shape;410;p27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1" name="Google Shape;411;p27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p27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3" name="Google Shape;41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7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" name="Google Shape;417;p27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" name="Google Shape;418;p27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" name="Google Shape;419;p27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p27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1" name="Google Shape;421;p27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22" name="Google Shape;42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7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27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7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6" name="Google Shape;426;p27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27" name="Google Shape;427;p27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28" name="Google Shape;428;p27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29" name="Google Shape;429;p27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0" name="Google Shape;430;p27"/>
          <p:cNvSpPr txBox="1"/>
          <p:nvPr/>
        </p:nvSpPr>
        <p:spPr>
          <a:xfrm>
            <a:off x="2058351" y="1795200"/>
            <a:ext cx="2279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1" name="Google Shape;431;p27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2" name="Google Shape;432;p27"/>
          <p:cNvSpPr txBox="1"/>
          <p:nvPr/>
        </p:nvSpPr>
        <p:spPr>
          <a:xfrm>
            <a:off x="2058350" y="3012075"/>
            <a:ext cx="2277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3" name="Google Shape;433;p27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4" name="Google Shape;434;p27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WAS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5" name="Google Shape;435;p27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6" name="Google Shape;436;p27"/>
          <p:cNvSpPr txBox="1"/>
          <p:nvPr/>
        </p:nvSpPr>
        <p:spPr>
          <a:xfrm>
            <a:off x="4601705" y="18130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7" name="Google Shape;437;p27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8" name="Google Shape;438;p27"/>
          <p:cNvSpPr txBox="1"/>
          <p:nvPr/>
        </p:nvSpPr>
        <p:spPr>
          <a:xfrm>
            <a:off x="6802825" y="30120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9" name="Google Shape;439;p27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440" name="Google Shape;440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>
            <a:alpha val="49020"/>
          </a:srgbClr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8"/>
          <p:cNvSpPr txBox="1"/>
          <p:nvPr/>
        </p:nvSpPr>
        <p:spPr>
          <a:xfrm>
            <a:off x="3259650" y="2571750"/>
            <a:ext cx="262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MANITOBA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46" name="Google Shape;44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2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2000" y="2324100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9"/>
          <p:cNvSpPr txBox="1"/>
          <p:nvPr/>
        </p:nvSpPr>
        <p:spPr>
          <a:xfrm>
            <a:off x="460350" y="237875"/>
            <a:ext cx="61074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MANITOBA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CURSOS VOCACIONALES  COOPS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53" name="Google Shape;453;p29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454" name="Google Shape;454;p29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455" name="Google Shape;455;p29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6" name="Google Shape;456;p29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7" name="Google Shape;457;p29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58" name="Google Shape;45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29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2" name="Google Shape;462;p29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3" name="Google Shape;463;p29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4" name="Google Shape;464;p29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5" name="Google Shape;465;p29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6" name="Google Shape;466;p29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7" name="Google Shape;46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9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29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9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29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472" name="Google Shape;472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3" name="Google Shape;473;p29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74" name="Google Shape;474;p29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75" name="Google Shape;475;p29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76" name="Google Shape;476;p29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77" name="Google Shape;477;p29"/>
          <p:cNvSpPr txBox="1"/>
          <p:nvPr/>
        </p:nvSpPr>
        <p:spPr>
          <a:xfrm>
            <a:off x="2058351" y="1795200"/>
            <a:ext cx="227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t/>
            </a:r>
            <a:endParaRPr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29"/>
          <p:cNvSpPr txBox="1"/>
          <p:nvPr/>
        </p:nvSpPr>
        <p:spPr>
          <a:xfrm>
            <a:off x="6831175" y="39285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29"/>
          <p:cNvSpPr txBox="1"/>
          <p:nvPr/>
        </p:nvSpPr>
        <p:spPr>
          <a:xfrm>
            <a:off x="2058350" y="3012075"/>
            <a:ext cx="227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The University of Manitoba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0" name="Google Shape;480;p29"/>
          <p:cNvSpPr txBox="1"/>
          <p:nvPr/>
        </p:nvSpPr>
        <p:spPr>
          <a:xfrm>
            <a:off x="4601700" y="3946350"/>
            <a:ext cx="2027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1" name="Google Shape;481;p29"/>
          <p:cNvSpPr txBox="1"/>
          <p:nvPr/>
        </p:nvSpPr>
        <p:spPr>
          <a:xfrm>
            <a:off x="4647447" y="3029925"/>
            <a:ext cx="202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29"/>
          <p:cNvSpPr txBox="1"/>
          <p:nvPr/>
        </p:nvSpPr>
        <p:spPr>
          <a:xfrm>
            <a:off x="2058350" y="3928500"/>
            <a:ext cx="2279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3" name="Google Shape;483;p29"/>
          <p:cNvSpPr txBox="1"/>
          <p:nvPr/>
        </p:nvSpPr>
        <p:spPr>
          <a:xfrm>
            <a:off x="4601705" y="18130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4" name="Google Shape;484;p29"/>
          <p:cNvSpPr txBox="1"/>
          <p:nvPr/>
        </p:nvSpPr>
        <p:spPr>
          <a:xfrm>
            <a:off x="6802134" y="17952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29"/>
          <p:cNvSpPr txBox="1"/>
          <p:nvPr/>
        </p:nvSpPr>
        <p:spPr>
          <a:xfrm>
            <a:off x="6802825" y="3012075"/>
            <a:ext cx="207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0"/>
          <p:cNvSpPr txBox="1"/>
          <p:nvPr/>
        </p:nvSpPr>
        <p:spPr>
          <a:xfrm>
            <a:off x="460350" y="237875"/>
            <a:ext cx="61074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MANITOBA 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HIGH EDUCATION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91" name="Google Shape;491;p30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492" name="Google Shape;492;p30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493" name="Google Shape;493;p30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4" name="Google Shape;494;p30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5" name="Google Shape;495;p30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6" name="Google Shape;49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30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0" name="Google Shape;500;p30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1" name="Google Shape;501;p30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2" name="Google Shape;502;p30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3" name="Google Shape;503;p30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4" name="Google Shape;504;p30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5" name="Google Shape;50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0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0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0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30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510" name="Google Shape;510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1" name="Google Shape;511;p30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12" name="Google Shape;512;p30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13" name="Google Shape;513;p30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14" name="Google Shape;514;p30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15" name="Google Shape;515;p30"/>
          <p:cNvSpPr txBox="1"/>
          <p:nvPr/>
        </p:nvSpPr>
        <p:spPr>
          <a:xfrm>
            <a:off x="2058351" y="17952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6" name="Google Shape;516;p30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7" name="Google Shape;517;p30"/>
          <p:cNvSpPr txBox="1"/>
          <p:nvPr/>
        </p:nvSpPr>
        <p:spPr>
          <a:xfrm>
            <a:off x="2058350" y="3012075"/>
            <a:ext cx="2277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8" name="Google Shape;518;p30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LRSD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30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0" name="Google Shape;520;p30"/>
          <p:cNvSpPr txBox="1"/>
          <p:nvPr/>
        </p:nvSpPr>
        <p:spPr>
          <a:xfrm>
            <a:off x="2058350" y="3928500"/>
            <a:ext cx="22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1" name="Google Shape;521;p30"/>
          <p:cNvSpPr txBox="1"/>
          <p:nvPr/>
        </p:nvSpPr>
        <p:spPr>
          <a:xfrm>
            <a:off x="4601705" y="1813050"/>
            <a:ext cx="2027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Assiniboine Community College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2" name="Google Shape;522;p30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3" name="Google Shape;523;p30"/>
          <p:cNvSpPr txBox="1"/>
          <p:nvPr/>
        </p:nvSpPr>
        <p:spPr>
          <a:xfrm>
            <a:off x="6802825" y="30120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E691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30"/>
          <p:cNvSpPr txBox="1"/>
          <p:nvPr/>
        </p:nvSpPr>
        <p:spPr>
          <a:xfrm>
            <a:off x="2058350" y="3012075"/>
            <a:ext cx="227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The University of Manitoba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>
            <a:alpha val="49020"/>
          </a:srgbClr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1"/>
          <p:cNvSpPr txBox="1"/>
          <p:nvPr/>
        </p:nvSpPr>
        <p:spPr>
          <a:xfrm>
            <a:off x="3259650" y="2571750"/>
            <a:ext cx="262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NOVA SCOTIA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30" name="Google Shape;53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2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2000" y="2324100"/>
            <a:ext cx="2476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2"/>
          <p:cNvSpPr txBox="1"/>
          <p:nvPr/>
        </p:nvSpPr>
        <p:spPr>
          <a:xfrm>
            <a:off x="460350" y="237875"/>
            <a:ext cx="61074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NOVA SCOTIA </a:t>
            </a: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INGLÉS (ELICOS-ESL)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37" name="Google Shape;537;p32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538" name="Google Shape;538;p32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39" name="Google Shape;539;p32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0" name="Google Shape;540;p32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1" name="Google Shape;541;p32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42" name="Google Shape;5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32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6" name="Google Shape;546;p32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7" name="Google Shape;547;p32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8" name="Google Shape;548;p32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9" name="Google Shape;549;p32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0" name="Google Shape;550;p32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51" name="Google Shape;55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2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2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2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32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556" name="Google Shape;556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32"/>
          <p:cNvSpPr txBox="1"/>
          <p:nvPr/>
        </p:nvSpPr>
        <p:spPr>
          <a:xfrm>
            <a:off x="1907976" y="1642800"/>
            <a:ext cx="249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8" name="Google Shape;558;p32"/>
          <p:cNvSpPr txBox="1"/>
          <p:nvPr/>
        </p:nvSpPr>
        <p:spPr>
          <a:xfrm>
            <a:off x="6754975" y="39021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9" name="Google Shape;559;p32"/>
          <p:cNvSpPr txBox="1"/>
          <p:nvPr/>
        </p:nvSpPr>
        <p:spPr>
          <a:xfrm>
            <a:off x="1907975" y="2935875"/>
            <a:ext cx="249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0" name="Google Shape;560;p32"/>
          <p:cNvSpPr txBox="1"/>
          <p:nvPr/>
        </p:nvSpPr>
        <p:spPr>
          <a:xfrm>
            <a:off x="4498204" y="2935875"/>
            <a:ext cx="218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1" name="Google Shape;561;p32"/>
          <p:cNvSpPr txBox="1"/>
          <p:nvPr/>
        </p:nvSpPr>
        <p:spPr>
          <a:xfrm>
            <a:off x="1907975" y="3902100"/>
            <a:ext cx="249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2" name="Google Shape;562;p32"/>
          <p:cNvSpPr txBox="1"/>
          <p:nvPr/>
        </p:nvSpPr>
        <p:spPr>
          <a:xfrm>
            <a:off x="4449000" y="1642800"/>
            <a:ext cx="218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rPr lang="en" sz="9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CBU</a:t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3" name="Google Shape;563;p32"/>
          <p:cNvSpPr txBox="1"/>
          <p:nvPr/>
        </p:nvSpPr>
        <p:spPr>
          <a:xfrm>
            <a:off x="6725934" y="16428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4" name="Google Shape;564;p32"/>
          <p:cNvSpPr txBox="1"/>
          <p:nvPr/>
        </p:nvSpPr>
        <p:spPr>
          <a:xfrm>
            <a:off x="6726625" y="29358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65" name="Google Shape;565;p32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66" name="Google Shape;566;p32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67" name="Google Shape;567;p32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68" name="Google Shape;568;p32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33"/>
          <p:cNvSpPr txBox="1"/>
          <p:nvPr/>
        </p:nvSpPr>
        <p:spPr>
          <a:xfrm>
            <a:off x="460350" y="237875"/>
            <a:ext cx="61074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NOVA SCOTIA -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HIGH EDUCATION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74" name="Google Shape;574;p33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575" name="Google Shape;575;p33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902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76" name="Google Shape;576;p33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p33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8" name="Google Shape;578;p33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79" name="Google Shape;57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33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3" name="Google Shape;583;p33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4" name="Google Shape;584;p33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5" name="Google Shape;585;p33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6" name="Google Shape;586;p33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7" name="Google Shape;587;p33"/>
          <p:cNvSpPr txBox="1"/>
          <p:nvPr/>
        </p:nvSpPr>
        <p:spPr>
          <a:xfrm>
            <a:off x="791550" y="39237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88" name="Google Shape;58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1329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3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3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3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33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  <p:pic>
        <p:nvPicPr>
          <p:cNvPr id="593" name="Google Shape;593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350" y="653975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33"/>
          <p:cNvSpPr txBox="1"/>
          <p:nvPr/>
        </p:nvSpPr>
        <p:spPr>
          <a:xfrm>
            <a:off x="1907976" y="1642800"/>
            <a:ext cx="249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5" name="Google Shape;595;p33"/>
          <p:cNvSpPr txBox="1"/>
          <p:nvPr/>
        </p:nvSpPr>
        <p:spPr>
          <a:xfrm>
            <a:off x="6754975" y="39021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6" name="Google Shape;596;p33"/>
          <p:cNvSpPr txBox="1"/>
          <p:nvPr/>
        </p:nvSpPr>
        <p:spPr>
          <a:xfrm>
            <a:off x="1907975" y="2935875"/>
            <a:ext cx="249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7" name="Google Shape;597;p33"/>
          <p:cNvSpPr txBox="1"/>
          <p:nvPr/>
        </p:nvSpPr>
        <p:spPr>
          <a:xfrm>
            <a:off x="4465310" y="3902100"/>
            <a:ext cx="218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8" name="Google Shape;598;p33"/>
          <p:cNvSpPr txBox="1"/>
          <p:nvPr/>
        </p:nvSpPr>
        <p:spPr>
          <a:xfrm>
            <a:off x="4498204" y="2935875"/>
            <a:ext cx="218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9" name="Google Shape;599;p33"/>
          <p:cNvSpPr txBox="1"/>
          <p:nvPr/>
        </p:nvSpPr>
        <p:spPr>
          <a:xfrm>
            <a:off x="1907975" y="3902100"/>
            <a:ext cx="249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0" name="Google Shape;600;p33"/>
          <p:cNvSpPr txBox="1"/>
          <p:nvPr/>
        </p:nvSpPr>
        <p:spPr>
          <a:xfrm>
            <a:off x="4449000" y="1642800"/>
            <a:ext cx="218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rPr lang="en" sz="9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CBU</a:t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1" name="Google Shape;601;p33"/>
          <p:cNvSpPr txBox="1"/>
          <p:nvPr/>
        </p:nvSpPr>
        <p:spPr>
          <a:xfrm>
            <a:off x="6725934" y="16428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2" name="Google Shape;602;p33"/>
          <p:cNvSpPr txBox="1"/>
          <p:nvPr/>
        </p:nvSpPr>
        <p:spPr>
          <a:xfrm>
            <a:off x="6726625" y="29358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03" name="Google Shape;603;p33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04" name="Google Shape;604;p33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05" name="Google Shape;605;p33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06" name="Google Shape;606;p33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4"/>
          <p:cNvSpPr txBox="1"/>
          <p:nvPr>
            <p:ph type="ctrTitle"/>
          </p:nvPr>
        </p:nvSpPr>
        <p:spPr>
          <a:xfrm>
            <a:off x="220183" y="729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F46FC"/>
                </a:solidFill>
                <a:highlight>
                  <a:srgbClr val="FAFAFA"/>
                </a:highlight>
                <a:latin typeface="Poppins"/>
                <a:ea typeface="Poppins"/>
                <a:cs typeface="Poppins"/>
                <a:sym typeface="Poppins"/>
              </a:rPr>
              <a:t>Focus on sales,</a:t>
            </a:r>
            <a:r>
              <a:rPr lang="en" sz="3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we do the rest</a:t>
            </a:r>
            <a:endParaRPr sz="3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12" name="Google Shape;61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1181" y="4327082"/>
            <a:ext cx="1451125" cy="449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