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Poppins"/>
      <p:regular r:id="rId19"/>
      <p:bold r:id="rId20"/>
      <p:italic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  <p:embeddedFont>
      <p:font typeface="Poppins Medium"/>
      <p:regular r:id="rId27"/>
      <p:bold r:id="rId28"/>
      <p:italic r:id="rId29"/>
      <p:boldItalic r:id="rId30"/>
    </p:embeddedFont>
    <p:embeddedFont>
      <p:font typeface="Poppins Black"/>
      <p:bold r:id="rId31"/>
      <p:boldItalic r:id="rId32"/>
    </p:embeddedFont>
    <p:embeddedFont>
      <p:font typeface="Poppins ExtraBold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8" Type="http://schemas.openxmlformats.org/officeDocument/2006/relationships/font" Target="fonts/PoppinsMedium-bold.fntdata"/><Relationship Id="rId27" Type="http://schemas.openxmlformats.org/officeDocument/2006/relationships/font" Target="fonts/Poppins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Black-bold.fntdata"/><Relationship Id="rId30" Type="http://schemas.openxmlformats.org/officeDocument/2006/relationships/font" Target="fonts/PoppinsMedium-boldItalic.fntdata"/><Relationship Id="rId11" Type="http://schemas.openxmlformats.org/officeDocument/2006/relationships/slide" Target="slides/slide6.xml"/><Relationship Id="rId33" Type="http://schemas.openxmlformats.org/officeDocument/2006/relationships/font" Target="fonts/PoppinsExtraBold-bold.fntdata"/><Relationship Id="rId10" Type="http://schemas.openxmlformats.org/officeDocument/2006/relationships/slide" Target="slides/slide5.xml"/><Relationship Id="rId32" Type="http://schemas.openxmlformats.org/officeDocument/2006/relationships/font" Target="fonts/PoppinsBlack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PoppinsExtra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1bcba6d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1bcba6d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bbd2e7d2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bbd2e7d2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bbd2e7d28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bbd2e7d28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3bbd2e7d2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3bbd2e7d2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bbd2e7d28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3bbd2e7d28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3ca050343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3ca050343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61bcba6de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61bcba6de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bbd2e7d28_1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3bbd2e7d28_1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bbd2e7d28_1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bbd2e7d28_1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61bcba6de2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61bcba6de2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5206a96dc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5206a96dc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5206a96dc5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5206a96dc5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61bcba6de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61bcba6de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Relationship Id="rId10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slide" Target="/ppt/slides/slide5.xml"/><Relationship Id="rId6" Type="http://schemas.openxmlformats.org/officeDocument/2006/relationships/slide" Target="/ppt/slides/slide8.xml"/><Relationship Id="rId7" Type="http://schemas.openxmlformats.org/officeDocument/2006/relationships/slide" Target="/ppt/slides/slide9.xml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slide" Target="/ppt/slides/slide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slide" Target="/ppt/slides/slide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slide" Target="/ppt/slides/slide2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slide" Target="/ppt/slides/slide2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slide" Target="/ppt/slides/slide2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slide" Target="/ppt/slides/slide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 flipH="1">
            <a:off x="3939375" y="1200550"/>
            <a:ext cx="4800" cy="24573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4219875" y="1733950"/>
            <a:ext cx="3566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Schools Priority 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219875" y="2335675"/>
            <a:ext cx="426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Irlanda</a:t>
            </a:r>
            <a:endParaRPr sz="2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650" y="1933125"/>
            <a:ext cx="2902225" cy="89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90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4449075" y="0"/>
            <a:ext cx="4695300" cy="516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415850" y="3501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ÍNDICE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52450" y="1123525"/>
            <a:ext cx="32571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Dublin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 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Cork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 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 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/>
          <p:nvPr/>
        </p:nvSpPr>
        <p:spPr>
          <a:xfrm rot="5400000">
            <a:off x="211121" y="605395"/>
            <a:ext cx="379286" cy="39362"/>
          </a:xfrm>
          <a:custGeom>
            <a:rect b="b" l="l" r="r" t="t"/>
            <a:pathLst>
              <a:path extrusionOk="0" h="92075" w="1149350">
                <a:moveTo>
                  <a:pt x="1106929" y="0"/>
                </a:moveTo>
                <a:lnTo>
                  <a:pt x="42354" y="0"/>
                </a:lnTo>
                <a:lnTo>
                  <a:pt x="25868" y="3328"/>
                </a:lnTo>
                <a:lnTo>
                  <a:pt x="12405" y="12405"/>
                </a:lnTo>
                <a:lnTo>
                  <a:pt x="3328" y="25868"/>
                </a:lnTo>
                <a:lnTo>
                  <a:pt x="0" y="42354"/>
                </a:lnTo>
                <a:lnTo>
                  <a:pt x="0" y="49569"/>
                </a:lnTo>
                <a:lnTo>
                  <a:pt x="3328" y="66055"/>
                </a:lnTo>
                <a:lnTo>
                  <a:pt x="12405" y="79518"/>
                </a:lnTo>
                <a:lnTo>
                  <a:pt x="25868" y="88595"/>
                </a:lnTo>
                <a:lnTo>
                  <a:pt x="42354" y="91923"/>
                </a:lnTo>
                <a:lnTo>
                  <a:pt x="1106929" y="91923"/>
                </a:lnTo>
                <a:lnTo>
                  <a:pt x="1123416" y="88595"/>
                </a:lnTo>
                <a:lnTo>
                  <a:pt x="1136878" y="79518"/>
                </a:lnTo>
                <a:lnTo>
                  <a:pt x="1145955" y="66055"/>
                </a:lnTo>
                <a:lnTo>
                  <a:pt x="1149284" y="49569"/>
                </a:lnTo>
                <a:lnTo>
                  <a:pt x="1149284" y="42354"/>
                </a:lnTo>
                <a:lnTo>
                  <a:pt x="1145955" y="25868"/>
                </a:lnTo>
                <a:lnTo>
                  <a:pt x="1136878" y="12405"/>
                </a:lnTo>
                <a:lnTo>
                  <a:pt x="1123416" y="3328"/>
                </a:lnTo>
                <a:lnTo>
                  <a:pt x="11069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8">
            <a:alphaModFix/>
          </a:blip>
          <a:srcRect b="25382" l="0" r="0" t="21659"/>
          <a:stretch/>
        </p:blipFill>
        <p:spPr>
          <a:xfrm>
            <a:off x="4634850" y="2726450"/>
            <a:ext cx="4356750" cy="230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34425" y="299290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84625" y="698000"/>
            <a:ext cx="419100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54170"/>
          </a:srgbClr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3874650" y="2310150"/>
            <a:ext cx="139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Dublín 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94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3400" y="20193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DUBLÍN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INGLÉS (ELICOS - ESL)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83" name="Google Shape;83;p16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84" name="Google Shape;84;p16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1907976" y="1642800"/>
            <a:ext cx="2498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EC Language Centre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Atlas Language School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Center of English Studies (CES)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Apollo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6754975" y="3902100"/>
            <a:ext cx="200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Englishour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NED College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907975" y="2935875"/>
            <a:ext cx="249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Horner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Ulearn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4465310" y="3902100"/>
            <a:ext cx="218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School of English (ISE)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498204" y="2935875"/>
            <a:ext cx="2180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TWIN Group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Internacional House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ISI DUBLIN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1907975" y="3902100"/>
            <a:ext cx="249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Erin School of English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4449000" y="1642800"/>
            <a:ext cx="218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ATC</a:t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6725934" y="1642800"/>
            <a:ext cx="2007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Delfin English School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City Language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6726625" y="2935875"/>
            <a:ext cx="2073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Dorset College</a:t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Babel School of English</a:t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785713" y="1115425"/>
            <a:ext cx="1353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16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6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6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03" name="Google Shape;103;p16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114" name="Google Shape;114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DUBLÍN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HIGH EDUCATION </a:t>
            </a:r>
            <a:endParaRPr sz="1800">
              <a:solidFill>
                <a:srgbClr val="FF5766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1" name="Google Shape;121;p17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22" name="Google Shape;122;p17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7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17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7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7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42" name="Google Shape;142;p17"/>
          <p:cNvSpPr txBox="1"/>
          <p:nvPr/>
        </p:nvSpPr>
        <p:spPr>
          <a:xfrm>
            <a:off x="2058351" y="17952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Griffith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CCT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2009362" y="2829613"/>
            <a:ext cx="2277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NCI National College of Ireland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Dublin Business School (DBS)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2058350" y="3928500"/>
            <a:ext cx="22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Dorset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Independent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4601705" y="18130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149" name="Google Shape;14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DUBLÍN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PRIORIDAD CURSOS HIGH EDUCATION POR CATEGORÍA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56" name="Google Shape;156;p18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cxnSp>
        <p:nvCxnSpPr>
          <p:cNvPr id="157" name="Google Shape;157;p18"/>
          <p:cNvCxnSpPr/>
          <p:nvPr/>
        </p:nvCxnSpPr>
        <p:spPr>
          <a:xfrm>
            <a:off x="6770425" y="17952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8" name="Google Shape;158;p18"/>
          <p:cNvSpPr txBox="1"/>
          <p:nvPr/>
        </p:nvSpPr>
        <p:spPr>
          <a:xfrm>
            <a:off x="577700" y="848175"/>
            <a:ext cx="31392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oppins"/>
                <a:ea typeface="Poppins"/>
                <a:cs typeface="Poppins"/>
                <a:sym typeface="Poppins"/>
              </a:rPr>
              <a:t>Marketing:</a:t>
            </a:r>
            <a:endParaRPr b="1" sz="1000"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Griffith College</a:t>
            </a:r>
            <a:endParaRPr sz="10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Independent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Dublin Business School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577700" y="1650238"/>
            <a:ext cx="3139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oppins"/>
                <a:ea typeface="Poppins"/>
                <a:cs typeface="Poppins"/>
                <a:sym typeface="Poppins"/>
              </a:rPr>
              <a:t>Business</a:t>
            </a:r>
            <a:endParaRPr sz="10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Griffith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NCI National College of Ireland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Dublin Business School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Independent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Dorset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577700" y="2977213"/>
            <a:ext cx="3139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oppins"/>
                <a:ea typeface="Poppins"/>
                <a:cs typeface="Poppins"/>
                <a:sym typeface="Poppins"/>
              </a:rPr>
              <a:t>Computing </a:t>
            </a:r>
            <a:endParaRPr b="1" sz="1000"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Griffith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NCI National College of Ireland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Dublin Business School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Dorset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AutoNum type="arabicPeriod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CCT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18"/>
          <p:cNvSpPr txBox="1"/>
          <p:nvPr/>
        </p:nvSpPr>
        <p:spPr>
          <a:xfrm>
            <a:off x="3631225" y="852200"/>
            <a:ext cx="31392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oppins"/>
                <a:ea typeface="Poppins"/>
                <a:cs typeface="Poppins"/>
                <a:sym typeface="Poppins"/>
              </a:rPr>
              <a:t>IT</a:t>
            </a:r>
            <a:endParaRPr b="1" sz="1000"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Dublin Business School</a:t>
            </a:r>
            <a:r>
              <a:rPr lang="en" sz="10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CCT</a:t>
            </a:r>
            <a:endParaRPr sz="10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8"/>
          <p:cNvSpPr txBox="1"/>
          <p:nvPr/>
        </p:nvSpPr>
        <p:spPr>
          <a:xfrm>
            <a:off x="3631225" y="1676213"/>
            <a:ext cx="3139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oppins"/>
                <a:ea typeface="Poppins"/>
                <a:cs typeface="Poppins"/>
                <a:sym typeface="Poppins"/>
              </a:rPr>
              <a:t>Human Resources </a:t>
            </a:r>
            <a:endParaRPr b="1" sz="1000"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NCI National College of Ireland</a:t>
            </a:r>
            <a:endParaRPr sz="10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3631225" y="2328600"/>
            <a:ext cx="3139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oppins"/>
                <a:ea typeface="Poppins"/>
                <a:cs typeface="Poppins"/>
                <a:sym typeface="Poppins"/>
              </a:rPr>
              <a:t>Disrupt Resolution </a:t>
            </a:r>
            <a:endParaRPr b="1" sz="1000"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Poppins"/>
              <a:buAutoNum type="arabicPeriod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Independent College</a:t>
            </a:r>
            <a:endParaRPr sz="10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294275" y="4498875"/>
            <a:ext cx="199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Presupuesto/calidad 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Presupuesto/Calidad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Presupuesto/Calidad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54170"/>
          </a:srgbClr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/>
        </p:nvSpPr>
        <p:spPr>
          <a:xfrm>
            <a:off x="3874650" y="2310150"/>
            <a:ext cx="139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Cork</a:t>
            </a: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94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3400" y="20193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CORK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INGLÉS (ESL)</a:t>
            </a:r>
            <a:endParaRPr sz="1800">
              <a:solidFill>
                <a:srgbClr val="FF5766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79" name="Google Shape;179;p20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80" name="Google Shape;180;p20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3" name="Google Shape;18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8" name="Google Shape;188;p20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1" name="Google Shape;191;p20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2" name="Google Shape;19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0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0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0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0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0" name="Google Shape;200;p20"/>
          <p:cNvSpPr txBox="1"/>
          <p:nvPr/>
        </p:nvSpPr>
        <p:spPr>
          <a:xfrm>
            <a:off x="2058351" y="1795200"/>
            <a:ext cx="22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Cork English College (CEC)</a:t>
            </a: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ICOT College Cork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2058350" y="3012075"/>
            <a:ext cx="22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Cork English Academy (CEA)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4601700" y="3946350"/>
            <a:ext cx="202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Cork English World (CEW)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English Talks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Griffith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ACET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210" name="Google Shape;210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CORK </a:t>
            </a:r>
            <a:r>
              <a:rPr lang="en" sz="1800">
                <a:solidFill>
                  <a:srgbClr val="FF5766"/>
                </a:solidFill>
                <a:latin typeface="Poppins Black"/>
                <a:ea typeface="Poppins Black"/>
                <a:cs typeface="Poppins Black"/>
                <a:sym typeface="Poppins Black"/>
              </a:rPr>
              <a:t>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HIGH EDUCATION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17" name="Google Shape;217;p21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218" name="Google Shape;218;p21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1" name="Google Shape;2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21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8" name="Google Shape;228;p21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0" name="Google Shape;2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1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21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1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1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21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38" name="Google Shape;238;p21"/>
          <p:cNvSpPr txBox="1"/>
          <p:nvPr/>
        </p:nvSpPr>
        <p:spPr>
          <a:xfrm>
            <a:off x="2058351" y="1795200"/>
            <a:ext cx="22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Griffith College (Business)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21"/>
          <p:cNvSpPr txBox="1"/>
          <p:nvPr/>
        </p:nvSpPr>
        <p:spPr>
          <a:xfrm>
            <a:off x="2058350" y="3012075"/>
            <a:ext cx="227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21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1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247" name="Google Shape;247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54170"/>
          </a:srgbClr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"/>
          <p:cNvSpPr txBox="1"/>
          <p:nvPr/>
        </p:nvSpPr>
        <p:spPr>
          <a:xfrm>
            <a:off x="3874650" y="2310150"/>
            <a:ext cx="139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Galway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3" name="Google Shape;2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94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3400" y="20193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GALWAY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INGLÉS (ESL)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61" name="Google Shape;261;p23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262" name="Google Shape;262;p23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5" name="Google Shape;2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3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9" name="Google Shape;269;p23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23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23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4" name="Google Shape;27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8" name="Google Shape;278;p23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23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23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23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82" name="Google Shape;282;p23"/>
          <p:cNvSpPr txBox="1"/>
          <p:nvPr/>
        </p:nvSpPr>
        <p:spPr>
          <a:xfrm>
            <a:off x="2058351" y="17952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3"/>
          <p:cNvSpPr txBox="1"/>
          <p:nvPr/>
        </p:nvSpPr>
        <p:spPr>
          <a:xfrm>
            <a:off x="2058350" y="3012075"/>
            <a:ext cx="227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4601700" y="39463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Galway Culture Institute (GCI)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Bridge Mills Galway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23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23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Atlantic Galway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23"/>
          <p:cNvSpPr txBox="1"/>
          <p:nvPr/>
        </p:nvSpPr>
        <p:spPr>
          <a:xfrm>
            <a:off x="6802825" y="3012075"/>
            <a:ext cx="207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House Galway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23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292" name="Google Shape;29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GALWAY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HIGH EDUCATION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98" name="Google Shape;298;p24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99" name="Google Shape;299;p24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5417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300" name="Google Shape;300;p24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24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03" name="Google Shape;30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4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24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8" name="Google Shape;308;p24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24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24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2" name="Google Shape;31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4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4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4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6" name="Google Shape;316;p24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24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24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24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0" name="Google Shape;320;p24"/>
          <p:cNvSpPr txBox="1"/>
          <p:nvPr/>
        </p:nvSpPr>
        <p:spPr>
          <a:xfrm>
            <a:off x="2058351" y="17952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24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24"/>
          <p:cNvSpPr txBox="1"/>
          <p:nvPr/>
        </p:nvSpPr>
        <p:spPr>
          <a:xfrm>
            <a:off x="2058350" y="3012075"/>
            <a:ext cx="227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Galway Business School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24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24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24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24"/>
          <p:cNvSpPr txBox="1"/>
          <p:nvPr/>
        </p:nvSpPr>
        <p:spPr>
          <a:xfrm>
            <a:off x="4601705" y="18130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24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24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330" name="Google Shape;330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"/>
          <p:cNvSpPr txBox="1"/>
          <p:nvPr>
            <p:ph type="ctrTitle"/>
          </p:nvPr>
        </p:nvSpPr>
        <p:spPr>
          <a:xfrm>
            <a:off x="220183" y="729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F46FC"/>
                </a:solidFill>
                <a:highlight>
                  <a:srgbClr val="FAFAFA"/>
                </a:highlight>
                <a:latin typeface="Poppins"/>
                <a:ea typeface="Poppins"/>
                <a:cs typeface="Poppins"/>
                <a:sym typeface="Poppins"/>
              </a:rPr>
              <a:t>Focus on sales,</a:t>
            </a:r>
            <a:r>
              <a:rPr lang="en" sz="3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we do the rest</a:t>
            </a:r>
            <a:endParaRPr sz="3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6" name="Google Shape;3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181" y="4327082"/>
            <a:ext cx="1451125" cy="44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